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4" r:id="rId1"/>
  </p:sldMasterIdLst>
  <p:notesMasterIdLst>
    <p:notesMasterId r:id="rId36"/>
  </p:notesMasterIdLst>
  <p:handoutMasterIdLst>
    <p:handoutMasterId r:id="rId37"/>
  </p:handoutMasterIdLst>
  <p:sldIdLst>
    <p:sldId id="256" r:id="rId2"/>
    <p:sldId id="257" r:id="rId3"/>
    <p:sldId id="291" r:id="rId4"/>
    <p:sldId id="259" r:id="rId5"/>
    <p:sldId id="258" r:id="rId6"/>
    <p:sldId id="260" r:id="rId7"/>
    <p:sldId id="261" r:id="rId8"/>
    <p:sldId id="262" r:id="rId9"/>
    <p:sldId id="263" r:id="rId10"/>
    <p:sldId id="274" r:id="rId11"/>
    <p:sldId id="264" r:id="rId12"/>
    <p:sldId id="267" r:id="rId13"/>
    <p:sldId id="268" r:id="rId14"/>
    <p:sldId id="269" r:id="rId15"/>
    <p:sldId id="270" r:id="rId16"/>
    <p:sldId id="271" r:id="rId17"/>
    <p:sldId id="272" r:id="rId18"/>
    <p:sldId id="273" r:id="rId19"/>
    <p:sldId id="276" r:id="rId20"/>
    <p:sldId id="265" r:id="rId21"/>
    <p:sldId id="277" r:id="rId22"/>
    <p:sldId id="278" r:id="rId23"/>
    <p:sldId id="279" r:id="rId24"/>
    <p:sldId id="280" r:id="rId25"/>
    <p:sldId id="288" r:id="rId26"/>
    <p:sldId id="281" r:id="rId27"/>
    <p:sldId id="282" r:id="rId28"/>
    <p:sldId id="283" r:id="rId29"/>
    <p:sldId id="284" r:id="rId30"/>
    <p:sldId id="285" r:id="rId31"/>
    <p:sldId id="286" r:id="rId32"/>
    <p:sldId id="287" r:id="rId33"/>
    <p:sldId id="289" r:id="rId34"/>
    <p:sldId id="290" r:id="rId35"/>
  </p:sldIdLst>
  <p:sldSz cx="11161713" cy="6858000"/>
  <p:notesSz cx="6858000" cy="9144000"/>
  <p:defaultTextStyle>
    <a:defPPr>
      <a:defRPr lang="en-US"/>
    </a:defPPr>
    <a:lvl1pPr algn="l" rtl="0" eaLnBrk="0" fontAlgn="base" hangingPunct="0">
      <a:lnSpc>
        <a:spcPct val="140000"/>
      </a:lnSpc>
      <a:spcBef>
        <a:spcPct val="50000"/>
      </a:spcBef>
      <a:spcAft>
        <a:spcPct val="0"/>
      </a:spcAft>
      <a:buChar char="•"/>
      <a:defRPr sz="2400" kern="1200">
        <a:solidFill>
          <a:schemeClr val="tx1"/>
        </a:solidFill>
        <a:latin typeface="Times New Roman" pitchFamily="18" charset="0"/>
        <a:ea typeface="+mn-ea"/>
        <a:cs typeface="+mn-cs"/>
      </a:defRPr>
    </a:lvl1pPr>
    <a:lvl2pPr marL="457200" algn="l" rtl="0" eaLnBrk="0" fontAlgn="base" hangingPunct="0">
      <a:lnSpc>
        <a:spcPct val="140000"/>
      </a:lnSpc>
      <a:spcBef>
        <a:spcPct val="50000"/>
      </a:spcBef>
      <a:spcAft>
        <a:spcPct val="0"/>
      </a:spcAft>
      <a:buChar char="•"/>
      <a:defRPr sz="2400" kern="1200">
        <a:solidFill>
          <a:schemeClr val="tx1"/>
        </a:solidFill>
        <a:latin typeface="Times New Roman" pitchFamily="18" charset="0"/>
        <a:ea typeface="+mn-ea"/>
        <a:cs typeface="+mn-cs"/>
      </a:defRPr>
    </a:lvl2pPr>
    <a:lvl3pPr marL="914400" algn="l" rtl="0" eaLnBrk="0" fontAlgn="base" hangingPunct="0">
      <a:lnSpc>
        <a:spcPct val="140000"/>
      </a:lnSpc>
      <a:spcBef>
        <a:spcPct val="50000"/>
      </a:spcBef>
      <a:spcAft>
        <a:spcPct val="0"/>
      </a:spcAft>
      <a:buChar char="•"/>
      <a:defRPr sz="2400" kern="1200">
        <a:solidFill>
          <a:schemeClr val="tx1"/>
        </a:solidFill>
        <a:latin typeface="Times New Roman" pitchFamily="18" charset="0"/>
        <a:ea typeface="+mn-ea"/>
        <a:cs typeface="+mn-cs"/>
      </a:defRPr>
    </a:lvl3pPr>
    <a:lvl4pPr marL="1371600" algn="l" rtl="0" eaLnBrk="0" fontAlgn="base" hangingPunct="0">
      <a:lnSpc>
        <a:spcPct val="140000"/>
      </a:lnSpc>
      <a:spcBef>
        <a:spcPct val="50000"/>
      </a:spcBef>
      <a:spcAft>
        <a:spcPct val="0"/>
      </a:spcAft>
      <a:buChar char="•"/>
      <a:defRPr sz="2400" kern="1200">
        <a:solidFill>
          <a:schemeClr val="tx1"/>
        </a:solidFill>
        <a:latin typeface="Times New Roman" pitchFamily="18" charset="0"/>
        <a:ea typeface="+mn-ea"/>
        <a:cs typeface="+mn-cs"/>
      </a:defRPr>
    </a:lvl4pPr>
    <a:lvl5pPr marL="1828800" algn="l" rtl="0" eaLnBrk="0" fontAlgn="base" hangingPunct="0">
      <a:lnSpc>
        <a:spcPct val="140000"/>
      </a:lnSpc>
      <a:spcBef>
        <a:spcPct val="50000"/>
      </a:spcBef>
      <a:spcAft>
        <a:spcPct val="0"/>
      </a:spcAft>
      <a:buChar char="•"/>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516" y="-102"/>
      </p:cViewPr>
      <p:guideLst>
        <p:guide orient="horz" pos="2160"/>
        <p:guide pos="3516"/>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FontTx/>
              <a:buNone/>
              <a:defRPr sz="1200">
                <a:latin typeface="Arial" pitchFamily="34" charset="0"/>
              </a:defRPr>
            </a:lvl1pPr>
          </a:lstStyle>
          <a:p>
            <a:endParaRPr lang="en-US"/>
          </a:p>
        </p:txBody>
      </p:sp>
      <p:sp>
        <p:nvSpPr>
          <p:cNvPr id="696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FontTx/>
              <a:buNone/>
              <a:defRPr sz="1200">
                <a:latin typeface="Arial" pitchFamily="34" charset="0"/>
              </a:defRPr>
            </a:lvl1pPr>
          </a:lstStyle>
          <a:p>
            <a:fld id="{7FA0196B-2629-4DC0-97DE-33ED04E95649}" type="datetime1">
              <a:rPr lang="en-US"/>
              <a:pPr/>
              <a:t>12/2/2020</a:t>
            </a:fld>
            <a:endParaRPr lang="en-US"/>
          </a:p>
        </p:txBody>
      </p:sp>
      <p:sp>
        <p:nvSpPr>
          <p:cNvPr id="696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FontTx/>
              <a:buNone/>
              <a:defRPr sz="1200">
                <a:latin typeface="Arial" pitchFamily="34" charset="0"/>
              </a:defRPr>
            </a:lvl1pPr>
          </a:lstStyle>
          <a:p>
            <a:endParaRPr lang="en-US"/>
          </a:p>
        </p:txBody>
      </p:sp>
      <p:sp>
        <p:nvSpPr>
          <p:cNvPr id="696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FontTx/>
              <a:buNone/>
              <a:defRPr sz="1200">
                <a:latin typeface="Arial" pitchFamily="34" charset="0"/>
              </a:defRPr>
            </a:lvl1pPr>
          </a:lstStyle>
          <a:p>
            <a:fld id="{9C1047D5-FA70-49F3-80AA-56EB72910938}"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FontTx/>
              <a:buNone/>
              <a:defRPr sz="1200">
                <a:latin typeface="Arial" pitchFamily="34" charset="0"/>
              </a:defRPr>
            </a:lvl1pPr>
          </a:lstStyle>
          <a:p>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FontTx/>
              <a:buNone/>
              <a:defRPr sz="1200">
                <a:latin typeface="Arial" pitchFamily="34" charset="0"/>
              </a:defRPr>
            </a:lvl1pPr>
          </a:lstStyle>
          <a:p>
            <a:fld id="{12A78A65-ED44-41A3-BD20-87255235857D}" type="datetime1">
              <a:rPr lang="en-US"/>
              <a:pPr/>
              <a:t>12/2/2020</a:t>
            </a:fld>
            <a:endParaRPr lang="en-US"/>
          </a:p>
        </p:txBody>
      </p:sp>
      <p:sp>
        <p:nvSpPr>
          <p:cNvPr id="18436" name="Rectangle 4"/>
          <p:cNvSpPr>
            <a:spLocks noGrp="1" noRot="1" noChangeAspect="1" noChangeArrowheads="1" noTextEdit="1"/>
          </p:cNvSpPr>
          <p:nvPr>
            <p:ph type="sldImg" idx="2"/>
          </p:nvPr>
        </p:nvSpPr>
        <p:spPr bwMode="auto">
          <a:xfrm>
            <a:off x="639763" y="685800"/>
            <a:ext cx="5578475"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FontTx/>
              <a:buNone/>
              <a:defRPr sz="1200">
                <a:latin typeface="Arial" pitchFamily="34" charset="0"/>
              </a:defRPr>
            </a:lvl1pPr>
          </a:lstStyle>
          <a:p>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FontTx/>
              <a:buNone/>
              <a:defRPr sz="1200">
                <a:latin typeface="Arial" pitchFamily="34" charset="0"/>
              </a:defRPr>
            </a:lvl1pPr>
          </a:lstStyle>
          <a:p>
            <a:fld id="{592887A5-3482-4BFA-8E5E-688D5B3F8472}" type="slidenum">
              <a:rPr lang="en-US"/>
              <a:pPr/>
              <a:t>‹#›</a:t>
            </a:fld>
            <a:endParaRPr lang="en-US"/>
          </a:p>
        </p:txBody>
      </p:sp>
    </p:spTree>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fld id="{12A78A65-ED44-41A3-BD20-87255235857D}" type="datetime1">
              <a:rPr lang="en-US" smtClean="0"/>
              <a:pPr/>
              <a:t>12/2/2020</a:t>
            </a:fld>
            <a:endParaRPr lang="en-US"/>
          </a:p>
        </p:txBody>
      </p:sp>
      <p:sp>
        <p:nvSpPr>
          <p:cNvPr id="5" name="Slide Number Placeholder 4"/>
          <p:cNvSpPr>
            <a:spLocks noGrp="1"/>
          </p:cNvSpPr>
          <p:nvPr>
            <p:ph type="sldNum" sz="quarter" idx="11"/>
          </p:nvPr>
        </p:nvSpPr>
        <p:spPr/>
        <p:txBody>
          <a:bodyPr/>
          <a:lstStyle/>
          <a:p>
            <a:fld id="{592887A5-3482-4BFA-8E5E-688D5B3F8472}"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fld id="{482CEA7A-0F84-49D9-8D0B-591D544D897C}" type="datetime1">
              <a:rPr lang="en-US"/>
              <a:pPr/>
              <a:t>12/2/2020</a:t>
            </a:fld>
            <a:endParaRPr lang="en-US"/>
          </a:p>
        </p:txBody>
      </p:sp>
      <p:sp>
        <p:nvSpPr>
          <p:cNvPr id="6" name="Rectangle 7"/>
          <p:cNvSpPr>
            <a:spLocks noGrp="1" noChangeArrowheads="1"/>
          </p:cNvSpPr>
          <p:nvPr>
            <p:ph type="sldNum" sz="quarter" idx="5"/>
          </p:nvPr>
        </p:nvSpPr>
        <p:spPr>
          <a:ln/>
        </p:spPr>
        <p:txBody>
          <a:bodyPr/>
          <a:lstStyle/>
          <a:p>
            <a:fld id="{B766C00F-5F21-497C-8034-214C3BE68124}" type="slidenum">
              <a:rPr lang="en-US"/>
              <a:pPr/>
              <a:t>24</a:t>
            </a:fld>
            <a:endParaRPr lang="en-US"/>
          </a:p>
        </p:txBody>
      </p:sp>
      <p:sp>
        <p:nvSpPr>
          <p:cNvPr id="70658" name="Rectangle 2"/>
          <p:cNvSpPr>
            <a:spLocks noGrp="1" noRot="1" noChangeAspect="1" noChangeArrowheads="1" noTextEdit="1"/>
          </p:cNvSpPr>
          <p:nvPr>
            <p:ph type="sldImg"/>
          </p:nvPr>
        </p:nvSpPr>
        <p:spPr>
          <a:xfrm>
            <a:off x="639763" y="685800"/>
            <a:ext cx="5578475" cy="3429000"/>
          </a:xfrm>
          <a:ln/>
        </p:spPr>
      </p:sp>
      <p:sp>
        <p:nvSpPr>
          <p:cNvPr id="70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fld id="{D30B083D-F915-44DC-9B9C-6F0A96729361}" type="datetime1">
              <a:rPr lang="en-US"/>
              <a:pPr/>
              <a:t>12/2/2020</a:t>
            </a:fld>
            <a:endParaRPr lang="en-US"/>
          </a:p>
        </p:txBody>
      </p:sp>
      <p:sp>
        <p:nvSpPr>
          <p:cNvPr id="6" name="Rectangle 7"/>
          <p:cNvSpPr>
            <a:spLocks noGrp="1" noChangeArrowheads="1"/>
          </p:cNvSpPr>
          <p:nvPr>
            <p:ph type="sldNum" sz="quarter" idx="5"/>
          </p:nvPr>
        </p:nvSpPr>
        <p:spPr>
          <a:ln/>
        </p:spPr>
        <p:txBody>
          <a:bodyPr/>
          <a:lstStyle/>
          <a:p>
            <a:fld id="{61D6B4A4-7784-454C-B936-E4F44BA0E628}" type="slidenum">
              <a:rPr lang="en-US"/>
              <a:pPr/>
              <a:t>25</a:t>
            </a:fld>
            <a:endParaRPr lang="en-US"/>
          </a:p>
        </p:txBody>
      </p:sp>
      <p:sp>
        <p:nvSpPr>
          <p:cNvPr id="68610" name="Rectangle 2"/>
          <p:cNvSpPr>
            <a:spLocks noGrp="1" noRot="1" noChangeAspect="1" noChangeArrowheads="1" noTextEdit="1"/>
          </p:cNvSpPr>
          <p:nvPr>
            <p:ph type="sldImg"/>
          </p:nvPr>
        </p:nvSpPr>
        <p:spPr>
          <a:xfrm>
            <a:off x="639763" y="685800"/>
            <a:ext cx="5578475" cy="3429000"/>
          </a:xfrm>
          <a:ln/>
        </p:spPr>
      </p:sp>
      <p:sp>
        <p:nvSpPr>
          <p:cNvPr id="686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7129" y="2130428"/>
            <a:ext cx="9487456"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674257" y="3886200"/>
            <a:ext cx="781319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404578-1F75-46FC-A641-B22A790A51D8}" type="datetime1">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12A5A-B285-434F-B203-3F0878138068}" type="slidenum">
              <a:rPr lang="en-US" smtClean="0"/>
              <a:pPr/>
              <a:t>‹#›</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9346CF-7247-454B-A9C8-5D14C90CC2F9}" type="datetime1">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6EDAD-402A-435A-9B60-2490BD601D18}"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92242" y="274639"/>
            <a:ext cx="2511385"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58086" y="274639"/>
            <a:ext cx="7348128"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B79FF7-B0FD-4CC4-B41A-DE32F827B42A}" type="datetime1">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F2A1C4-F72B-4464-BE48-74D26C9ACD67}"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7129" y="609600"/>
            <a:ext cx="9487456"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7128" y="1981200"/>
            <a:ext cx="4650714"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73871" y="1981200"/>
            <a:ext cx="4650714"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7128" y="6248400"/>
            <a:ext cx="2325357" cy="457200"/>
          </a:xfrm>
        </p:spPr>
        <p:txBody>
          <a:bodyPr/>
          <a:lstStyle>
            <a:lvl1pPr>
              <a:defRPr/>
            </a:lvl1pPr>
          </a:lstStyle>
          <a:p>
            <a:fld id="{B5873DA3-F89F-4168-A479-BB6607C22570}" type="datetime1">
              <a:rPr lang="en-US" smtClean="0"/>
              <a:pPr/>
              <a:t>12/2/2020</a:t>
            </a:fld>
            <a:endParaRPr lang="en-US"/>
          </a:p>
        </p:txBody>
      </p:sp>
      <p:sp>
        <p:nvSpPr>
          <p:cNvPr id="6" name="Footer Placeholder 5"/>
          <p:cNvSpPr>
            <a:spLocks noGrp="1"/>
          </p:cNvSpPr>
          <p:nvPr>
            <p:ph type="ftr" sz="quarter" idx="11"/>
          </p:nvPr>
        </p:nvSpPr>
        <p:spPr>
          <a:xfrm>
            <a:off x="3813586" y="6248400"/>
            <a:ext cx="3534542"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7999228" y="6248400"/>
            <a:ext cx="2325357" cy="457200"/>
          </a:xfrm>
        </p:spPr>
        <p:txBody>
          <a:bodyPr/>
          <a:lstStyle>
            <a:lvl1pPr>
              <a:defRPr/>
            </a:lvl1pPr>
          </a:lstStyle>
          <a:p>
            <a:fld id="{19BD1B13-BEBE-4CE7-8DBD-7352E1C4002E}"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837129" y="609600"/>
            <a:ext cx="9487456"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7128" y="1981200"/>
            <a:ext cx="4650714"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673871" y="1981200"/>
            <a:ext cx="4650714"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673871" y="4114800"/>
            <a:ext cx="4650714"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837128" y="6248400"/>
            <a:ext cx="2325357" cy="457200"/>
          </a:xfrm>
        </p:spPr>
        <p:txBody>
          <a:bodyPr/>
          <a:lstStyle>
            <a:lvl1pPr>
              <a:defRPr/>
            </a:lvl1pPr>
          </a:lstStyle>
          <a:p>
            <a:fld id="{822CD07C-22E4-49E2-9899-D07C1EF6F92D}" type="datetime1">
              <a:rPr lang="en-US" smtClean="0"/>
              <a:pPr/>
              <a:t>12/2/2020</a:t>
            </a:fld>
            <a:endParaRPr lang="en-US"/>
          </a:p>
        </p:txBody>
      </p:sp>
      <p:sp>
        <p:nvSpPr>
          <p:cNvPr id="7" name="Footer Placeholder 6"/>
          <p:cNvSpPr>
            <a:spLocks noGrp="1"/>
          </p:cNvSpPr>
          <p:nvPr>
            <p:ph type="ftr" sz="quarter" idx="11"/>
          </p:nvPr>
        </p:nvSpPr>
        <p:spPr>
          <a:xfrm>
            <a:off x="3813586" y="6248400"/>
            <a:ext cx="3534542"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7999228" y="6248400"/>
            <a:ext cx="2325357" cy="457200"/>
          </a:xfrm>
        </p:spPr>
        <p:txBody>
          <a:bodyPr/>
          <a:lstStyle>
            <a:lvl1pPr>
              <a:defRPr/>
            </a:lvl1pPr>
          </a:lstStyle>
          <a:p>
            <a:fld id="{793C18D7-1712-4E1A-829C-7A6CEED195F5}" type="slidenum">
              <a:rPr lang="en-US"/>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7129" y="609600"/>
            <a:ext cx="9487456"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837128" y="6248400"/>
            <a:ext cx="2325357" cy="457200"/>
          </a:xfrm>
        </p:spPr>
        <p:txBody>
          <a:bodyPr/>
          <a:lstStyle>
            <a:lvl1pPr>
              <a:defRPr/>
            </a:lvl1pPr>
          </a:lstStyle>
          <a:p>
            <a:fld id="{9E8EBAE8-44BA-4CBC-8FB7-F4293D31FF70}" type="datetime1">
              <a:rPr lang="en-US" smtClean="0"/>
              <a:pPr/>
              <a:t>12/2/2020</a:t>
            </a:fld>
            <a:endParaRPr lang="en-US"/>
          </a:p>
        </p:txBody>
      </p:sp>
      <p:sp>
        <p:nvSpPr>
          <p:cNvPr id="4" name="Footer Placeholder 3"/>
          <p:cNvSpPr>
            <a:spLocks noGrp="1"/>
          </p:cNvSpPr>
          <p:nvPr>
            <p:ph type="ftr" sz="quarter" idx="11"/>
          </p:nvPr>
        </p:nvSpPr>
        <p:spPr>
          <a:xfrm>
            <a:off x="3813586" y="6248400"/>
            <a:ext cx="3534542"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7999228" y="6248400"/>
            <a:ext cx="2325357" cy="457200"/>
          </a:xfrm>
        </p:spPr>
        <p:txBody>
          <a:bodyPr/>
          <a:lstStyle>
            <a:lvl1pPr>
              <a:defRPr/>
            </a:lvl1pPr>
          </a:lstStyle>
          <a:p>
            <a:fld id="{E627BE04-41FB-4374-BCC6-898D1B99B70E}"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F26423-DCFE-48D9-81E7-1B8E22B3A941}" type="datetime1">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5622C3-F107-4420-BF44-CF57580EC7B4}"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1698" y="4406903"/>
            <a:ext cx="9487456"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81698" y="2906713"/>
            <a:ext cx="9487456"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5D995F-3B76-426D-A839-97FC51746D70}" type="datetime1">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A03CA0-5FF1-4379-8694-78E95040E8A2}"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58085" y="1600203"/>
            <a:ext cx="492975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73871" y="1600203"/>
            <a:ext cx="492975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F7C8EB-E807-49B7-8C7C-7B57BA4E496A}" type="datetime1">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CED5A-3BEA-4E67-8452-4D1F2A629F7B}"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58086" y="1535113"/>
            <a:ext cx="493169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58086" y="2174875"/>
            <a:ext cx="493169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669997" y="1535113"/>
            <a:ext cx="49336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69997" y="2174875"/>
            <a:ext cx="49336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F8456B-DFA0-4B11-8591-8D1EE331F219}" type="datetime1">
              <a:rPr lang="en-US" smtClean="0"/>
              <a:pPr/>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A73DBA-7156-49C0-A2CC-6C086D925FC7}"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E130D4-6711-4910-A1F1-452578F3A263}" type="datetime1">
              <a:rPr lang="en-US" smtClean="0"/>
              <a:pPr/>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AB5700-C065-4E75-B759-B2CB21BD357E}"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EDC652-7EFA-489F-8CAB-1AE915938A0D}" type="datetime1">
              <a:rPr lang="en-US" smtClean="0"/>
              <a:pPr/>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99537E-3B0E-4D5E-A12E-B07AF8B542DF}"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8087" y="273050"/>
            <a:ext cx="3672127"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363920" y="273052"/>
            <a:ext cx="623970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58087" y="1435102"/>
            <a:ext cx="367212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1692D7-3BAC-4665-89AB-F7B2CEA3CB5F}" type="datetime1">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A49C90-1360-406A-AD61-0AB23E860499}"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7774" y="4800600"/>
            <a:ext cx="6697028"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187774" y="612775"/>
            <a:ext cx="669702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187774" y="5367338"/>
            <a:ext cx="669702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8667B3-1EE3-4F3C-816D-A8609CC58902}" type="datetime1">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CDED2-1CE4-4721-9D96-1E4E1C2071B9}" type="slidenum">
              <a:rPr lang="en-US" smtClean="0"/>
              <a:pPr/>
              <a:t>‹#›</a:t>
            </a:fld>
            <a:endParaRPr lang="en-US"/>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8086" y="274638"/>
            <a:ext cx="10045542"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58086" y="1600203"/>
            <a:ext cx="10045542"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58085" y="6356353"/>
            <a:ext cx="2604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AE2A9-BC47-436F-A7E1-BEFCB5158862}" type="datetime1">
              <a:rPr lang="en-US" smtClean="0"/>
              <a:pPr/>
              <a:t>12/2/2020</a:t>
            </a:fld>
            <a:endParaRPr lang="en-US"/>
          </a:p>
        </p:txBody>
      </p:sp>
      <p:sp>
        <p:nvSpPr>
          <p:cNvPr id="5" name="Footer Placeholder 4"/>
          <p:cNvSpPr>
            <a:spLocks noGrp="1"/>
          </p:cNvSpPr>
          <p:nvPr>
            <p:ph type="ftr" sz="quarter" idx="3"/>
          </p:nvPr>
        </p:nvSpPr>
        <p:spPr>
          <a:xfrm>
            <a:off x="3813586" y="6356353"/>
            <a:ext cx="353454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999228" y="6356353"/>
            <a:ext cx="2604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9BD07-F5FF-46D3-AE0E-07260D7D251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iterate type="lt">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iterate type="lt">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44114" y="304800"/>
            <a:ext cx="9487456" cy="6248400"/>
          </a:xfrm>
        </p:spPr>
        <p:txBody>
          <a:bodyPr/>
          <a:lstStyle/>
          <a:p>
            <a:r>
              <a:rPr lang="en-US" sz="5400" b="1" dirty="0" smtClean="0">
                <a:solidFill>
                  <a:srgbClr val="000000"/>
                </a:solidFill>
              </a:rPr>
              <a:t>CRISIS </a:t>
            </a:r>
            <a:r>
              <a:rPr lang="en-US" sz="5400" b="1" dirty="0">
                <a:solidFill>
                  <a:srgbClr val="000000"/>
                </a:solidFill>
              </a:rPr>
              <a:t>THEORY</a:t>
            </a:r>
            <a:br>
              <a:rPr lang="en-US" sz="5400" b="1" dirty="0">
                <a:solidFill>
                  <a:srgbClr val="000000"/>
                </a:solidFill>
              </a:rPr>
            </a:br>
            <a:r>
              <a:rPr lang="en-US" sz="5400" b="1" dirty="0">
                <a:solidFill>
                  <a:srgbClr val="000000"/>
                </a:solidFill>
              </a:rPr>
              <a:t>and </a:t>
            </a:r>
            <a:br>
              <a:rPr lang="en-US" sz="5400" b="1" dirty="0">
                <a:solidFill>
                  <a:srgbClr val="000000"/>
                </a:solidFill>
              </a:rPr>
            </a:br>
            <a:r>
              <a:rPr lang="en-US" sz="5400" b="1" dirty="0">
                <a:solidFill>
                  <a:srgbClr val="000000"/>
                </a:solidFill>
              </a:rPr>
              <a:t>SOCIAL WORK PRACTICE</a:t>
            </a:r>
            <a:r>
              <a:rPr lang="en-US" sz="6600" b="1" dirty="0">
                <a:solidFill>
                  <a:srgbClr val="000000"/>
                </a:solidFill>
              </a:rPr>
              <a:t/>
            </a:r>
            <a:br>
              <a:rPr lang="en-US" sz="6600" b="1" dirty="0">
                <a:solidFill>
                  <a:srgbClr val="000000"/>
                </a:solidFill>
              </a:rPr>
            </a:br>
            <a:r>
              <a:rPr lang="en-US" sz="6600" b="1" dirty="0">
                <a:solidFill>
                  <a:srgbClr val="000000"/>
                </a:solidFill>
              </a:rPr>
              <a:t>               </a:t>
            </a:r>
            <a:r>
              <a:rPr lang="en-US" sz="2800" b="1" dirty="0">
                <a:solidFill>
                  <a:srgbClr val="000000"/>
                </a:solidFill>
              </a:rPr>
              <a:t>by Muhammad </a:t>
            </a:r>
            <a:r>
              <a:rPr lang="en-US" sz="2800" b="1" dirty="0" err="1">
                <a:solidFill>
                  <a:srgbClr val="000000"/>
                </a:solidFill>
              </a:rPr>
              <a:t>Ghaffar</a:t>
            </a:r>
            <a:r>
              <a:rPr lang="en-US" sz="2800" b="1" dirty="0">
                <a:solidFill>
                  <a:srgbClr val="000000"/>
                </a:solidFill>
              </a:rPr>
              <a:t/>
            </a:r>
            <a:br>
              <a:rPr lang="en-US" sz="2800" b="1" dirty="0">
                <a:solidFill>
                  <a:srgbClr val="000000"/>
                </a:solidFill>
              </a:rPr>
            </a:br>
            <a:r>
              <a:rPr lang="en-US" sz="2800" b="1" dirty="0">
                <a:solidFill>
                  <a:srgbClr val="000000"/>
                </a:solidFill>
              </a:rPr>
              <a:t>                              </a:t>
            </a:r>
            <a:r>
              <a:rPr lang="en-US" sz="2800" b="1" dirty="0" err="1">
                <a:solidFill>
                  <a:srgbClr val="000000"/>
                </a:solidFill>
              </a:rPr>
              <a:t>MPhil</a:t>
            </a:r>
            <a:r>
              <a:rPr lang="en-US" sz="2800" b="1" dirty="0">
                <a:solidFill>
                  <a:srgbClr val="000000"/>
                </a:solidFill>
              </a:rPr>
              <a:t> /PhD</a:t>
            </a:r>
            <a:br>
              <a:rPr lang="en-US" sz="2800" b="1" dirty="0">
                <a:solidFill>
                  <a:srgbClr val="000000"/>
                </a:solidFill>
              </a:rPr>
            </a:br>
            <a:r>
              <a:rPr lang="en-US" sz="2800" b="1" dirty="0">
                <a:solidFill>
                  <a:srgbClr val="000000"/>
                </a:solidFill>
              </a:rPr>
              <a:t>                                </a:t>
            </a:r>
            <a:r>
              <a:rPr lang="en-US" sz="2800" b="1" dirty="0" err="1">
                <a:solidFill>
                  <a:srgbClr val="000000"/>
                </a:solidFill>
              </a:rPr>
              <a:t>Deptt</a:t>
            </a:r>
            <a:r>
              <a:rPr lang="en-US" sz="2800" b="1" dirty="0">
                <a:solidFill>
                  <a:srgbClr val="000000"/>
                </a:solidFill>
              </a:rPr>
              <a:t>: of Social Work, </a:t>
            </a:r>
            <a:br>
              <a:rPr lang="en-US" sz="2800" b="1" dirty="0">
                <a:solidFill>
                  <a:srgbClr val="000000"/>
                </a:solidFill>
              </a:rPr>
            </a:br>
            <a:r>
              <a:rPr lang="en-US" sz="2800" b="1" dirty="0">
                <a:solidFill>
                  <a:srgbClr val="000000"/>
                </a:solidFill>
              </a:rPr>
              <a:t>                            University of Peshawar </a:t>
            </a:r>
            <a:endParaRPr lang="en-US" sz="7200" b="1" dirty="0">
              <a:solidFill>
                <a:srgbClr val="00000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endParaRPr lang="en-US"/>
          </a:p>
        </p:txBody>
      </p:sp>
      <p:pic>
        <p:nvPicPr>
          <p:cNvPr id="35843" name="Picture 3"/>
          <p:cNvPicPr>
            <a:picLocks noGrp="1" noChangeAspect="1" noChangeArrowheads="1"/>
          </p:cNvPicPr>
          <p:nvPr>
            <p:ph idx="1"/>
          </p:nvPr>
        </p:nvPicPr>
        <p:blipFill>
          <a:blip r:embed="rId2"/>
          <a:srcRect/>
          <a:stretch>
            <a:fillRect/>
          </a:stretch>
        </p:blipFill>
        <p:spPr>
          <a:xfrm>
            <a:off x="0" y="0"/>
            <a:ext cx="11161713" cy="6858000"/>
          </a:xfrm>
        </p:spPr>
      </p:pic>
      <p:sp>
        <p:nvSpPr>
          <p:cNvPr id="6" name="Slide Number Placeholder 5"/>
          <p:cNvSpPr>
            <a:spLocks noGrp="1"/>
          </p:cNvSpPr>
          <p:nvPr>
            <p:ph type="sldNum" sz="quarter" idx="12"/>
          </p:nvPr>
        </p:nvSpPr>
        <p:spPr/>
        <p:txBody>
          <a:bodyPr/>
          <a:lstStyle/>
          <a:p>
            <a:fld id="{2A52FD2B-20FE-4631-8C22-14DEC23BFD85}" type="slidenum">
              <a:rPr lang="en-US"/>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372057" y="1828800"/>
            <a:ext cx="10510613" cy="4648200"/>
          </a:xfrm>
        </p:spPr>
        <p:txBody>
          <a:bodyPr/>
          <a:lstStyle/>
          <a:p>
            <a:pPr>
              <a:lnSpc>
                <a:spcPct val="90000"/>
              </a:lnSpc>
            </a:pPr>
            <a:r>
              <a:rPr lang="en-US" sz="2800" dirty="0" smtClean="0"/>
              <a:t>Crises </a:t>
            </a:r>
            <a:r>
              <a:rPr lang="en-US" sz="2800" dirty="0"/>
              <a:t>may range from a </a:t>
            </a:r>
            <a:r>
              <a:rPr lang="en-US" sz="2800" dirty="0">
                <a:solidFill>
                  <a:srgbClr val="FF0000"/>
                </a:solidFill>
              </a:rPr>
              <a:t>minor situations</a:t>
            </a:r>
            <a:r>
              <a:rPr lang="en-US" sz="2800" dirty="0"/>
              <a:t>, such as not being prepared for class, to </a:t>
            </a:r>
            <a:r>
              <a:rPr lang="en-US" sz="2800" dirty="0">
                <a:solidFill>
                  <a:srgbClr val="FF0000"/>
                </a:solidFill>
              </a:rPr>
              <a:t>major life changes</a:t>
            </a:r>
            <a:r>
              <a:rPr lang="en-US" sz="2800" dirty="0"/>
              <a:t>, such as death or divorce.</a:t>
            </a:r>
          </a:p>
          <a:p>
            <a:pPr>
              <a:lnSpc>
                <a:spcPct val="90000"/>
              </a:lnSpc>
            </a:pPr>
            <a:r>
              <a:rPr lang="en-US" sz="2800" dirty="0"/>
              <a:t> Crisis is environmental based. What is now a crisis may not have been a crisis before or would not be a crisis in a different setting. </a:t>
            </a:r>
          </a:p>
          <a:p>
            <a:pPr>
              <a:lnSpc>
                <a:spcPct val="90000"/>
              </a:lnSpc>
            </a:pPr>
            <a:r>
              <a:rPr lang="en-US" sz="2800" u="sng" dirty="0"/>
              <a:t>How a person </a:t>
            </a:r>
            <a:r>
              <a:rPr lang="en-US" sz="2800" u="sng" dirty="0">
                <a:solidFill>
                  <a:srgbClr val="FF0000"/>
                </a:solidFill>
              </a:rPr>
              <a:t>handles </a:t>
            </a:r>
            <a:r>
              <a:rPr lang="en-US" sz="2800" u="sng" dirty="0"/>
              <a:t>a crisis depends on:</a:t>
            </a:r>
            <a:endParaRPr lang="en-US" sz="2800" dirty="0"/>
          </a:p>
          <a:p>
            <a:pPr lvl="1">
              <a:lnSpc>
                <a:spcPct val="90000"/>
              </a:lnSpc>
            </a:pPr>
            <a:r>
              <a:rPr lang="en-US" sz="2400" dirty="0"/>
              <a:t>Their </a:t>
            </a:r>
            <a:r>
              <a:rPr lang="en-US" sz="2400" dirty="0">
                <a:solidFill>
                  <a:srgbClr val="FF0000"/>
                </a:solidFill>
              </a:rPr>
              <a:t>previous </a:t>
            </a:r>
            <a:r>
              <a:rPr lang="en-US" sz="2400" dirty="0"/>
              <a:t>problem-solving </a:t>
            </a:r>
            <a:r>
              <a:rPr lang="en-US" sz="2400" dirty="0">
                <a:solidFill>
                  <a:srgbClr val="FF0000"/>
                </a:solidFill>
              </a:rPr>
              <a:t>experience </a:t>
            </a:r>
            <a:r>
              <a:rPr lang="en-US" sz="2400" dirty="0"/>
              <a:t>(experience with coping &amp; available coping mechanisms) </a:t>
            </a:r>
          </a:p>
          <a:p>
            <a:pPr lvl="1">
              <a:lnSpc>
                <a:spcPct val="90000"/>
              </a:lnSpc>
            </a:pPr>
            <a:r>
              <a:rPr lang="en-US" sz="2400" dirty="0"/>
              <a:t>The way they </a:t>
            </a:r>
            <a:r>
              <a:rPr lang="en-US" sz="2400" dirty="0">
                <a:solidFill>
                  <a:srgbClr val="FF0000"/>
                </a:solidFill>
              </a:rPr>
              <a:t>view </a:t>
            </a:r>
            <a:r>
              <a:rPr lang="en-US" sz="2400" dirty="0"/>
              <a:t>the problem (how they </a:t>
            </a:r>
            <a:r>
              <a:rPr lang="en-US" sz="2400" dirty="0">
                <a:solidFill>
                  <a:srgbClr val="FF0000"/>
                </a:solidFill>
              </a:rPr>
              <a:t>perceive </a:t>
            </a:r>
            <a:r>
              <a:rPr lang="en-US" sz="2400" dirty="0"/>
              <a:t>the event) </a:t>
            </a:r>
          </a:p>
          <a:p>
            <a:pPr lvl="1">
              <a:lnSpc>
                <a:spcPct val="90000"/>
              </a:lnSpc>
            </a:pPr>
            <a:r>
              <a:rPr lang="en-US" sz="2400" dirty="0"/>
              <a:t>And the </a:t>
            </a:r>
            <a:r>
              <a:rPr lang="en-US" sz="2400" dirty="0">
                <a:solidFill>
                  <a:srgbClr val="FF0000"/>
                </a:solidFill>
              </a:rPr>
              <a:t>amount of help </a:t>
            </a:r>
            <a:r>
              <a:rPr lang="en-US" sz="2400" dirty="0"/>
              <a:t>(people who can be supportive to the person) OR </a:t>
            </a:r>
            <a:r>
              <a:rPr lang="en-US" sz="2400" dirty="0">
                <a:solidFill>
                  <a:srgbClr val="FF0000"/>
                </a:solidFill>
              </a:rPr>
              <a:t>hindrance </a:t>
            </a:r>
            <a:r>
              <a:rPr lang="en-US" sz="2400" dirty="0"/>
              <a:t>from significant others </a:t>
            </a:r>
          </a:p>
        </p:txBody>
      </p:sp>
      <p:sp>
        <p:nvSpPr>
          <p:cNvPr id="5" name="Slide Number Placeholder 5"/>
          <p:cNvSpPr>
            <a:spLocks noGrp="1"/>
          </p:cNvSpPr>
          <p:nvPr>
            <p:ph type="sldNum" sz="quarter" idx="12"/>
          </p:nvPr>
        </p:nvSpPr>
        <p:spPr/>
        <p:txBody>
          <a:bodyPr/>
          <a:lstStyle/>
          <a:p>
            <a:fld id="{8D4C16B0-B89B-48F9-8A42-74E93D5264D8}" type="slidenum">
              <a:rPr lang="en-US"/>
              <a:pPr/>
              <a:t>11</a:t>
            </a:fld>
            <a:endParaRPr lang="en-US"/>
          </a:p>
        </p:txBody>
      </p:sp>
      <p:sp>
        <p:nvSpPr>
          <p:cNvPr id="6" name="Rectangle 5"/>
          <p:cNvSpPr/>
          <p:nvPr/>
        </p:nvSpPr>
        <p:spPr>
          <a:xfrm>
            <a:off x="1542256" y="304800"/>
            <a:ext cx="5578475" cy="75713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nSpc>
                <a:spcPct val="90000"/>
              </a:lnSpc>
            </a:pPr>
            <a:r>
              <a:rPr lang="en-US" b="1" dirty="0" smtClean="0">
                <a:latin typeface="Rockwell" pitchFamily="18" charset="0"/>
              </a:rPr>
              <a:t>What is a crisis for one person may not be a crisis for another person.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58086" y="457200"/>
            <a:ext cx="7069085" cy="685800"/>
          </a:xfrm>
        </p:spPr>
        <p:txBody>
          <a:bodyPr/>
          <a:lstStyle/>
          <a:p>
            <a:r>
              <a:rPr lang="en-US" sz="3200"/>
              <a:t>Risk and protective Factors</a:t>
            </a:r>
          </a:p>
        </p:txBody>
      </p:sp>
      <p:sp>
        <p:nvSpPr>
          <p:cNvPr id="25603" name="Rectangle 3"/>
          <p:cNvSpPr>
            <a:spLocks noGrp="1" noChangeArrowheads="1"/>
          </p:cNvSpPr>
          <p:nvPr>
            <p:ph idx="1"/>
          </p:nvPr>
        </p:nvSpPr>
        <p:spPr>
          <a:xfrm>
            <a:off x="279043" y="1219200"/>
            <a:ext cx="10882670" cy="4876800"/>
          </a:xfrm>
        </p:spPr>
        <p:txBody>
          <a:bodyPr/>
          <a:lstStyle/>
          <a:p>
            <a:r>
              <a:rPr lang="en-US" sz="2800" u="sng"/>
              <a:t>Risk factors</a:t>
            </a:r>
            <a:r>
              <a:rPr lang="en-US" sz="2800"/>
              <a:t>:</a:t>
            </a:r>
          </a:p>
          <a:p>
            <a:pPr lvl="2"/>
            <a:r>
              <a:rPr lang="en-US"/>
              <a:t>Severity of exposure</a:t>
            </a:r>
            <a:r>
              <a:rPr lang="en-US" sz="1800"/>
              <a:t> </a:t>
            </a:r>
          </a:p>
          <a:p>
            <a:pPr lvl="2"/>
            <a:r>
              <a:rPr lang="en-US" sz="2000"/>
              <a:t>    </a:t>
            </a:r>
            <a:r>
              <a:rPr lang="en-US"/>
              <a:t>poor socio-economic condition</a:t>
            </a:r>
          </a:p>
          <a:p>
            <a:pPr lvl="2"/>
            <a:r>
              <a:rPr lang="en-US"/>
              <a:t>Previous psychiatric symptoms</a:t>
            </a:r>
          </a:p>
          <a:p>
            <a:pPr lvl="2"/>
            <a:r>
              <a:rPr lang="en-US"/>
              <a:t>Child abused and previous multiple Events </a:t>
            </a:r>
          </a:p>
          <a:p>
            <a:r>
              <a:rPr lang="en-US"/>
              <a:t>Protective factors</a:t>
            </a:r>
          </a:p>
          <a:p>
            <a:pPr lvl="2"/>
            <a:r>
              <a:rPr lang="en-US"/>
              <a:t>Personal strength </a:t>
            </a:r>
          </a:p>
          <a:p>
            <a:pPr lvl="2"/>
            <a:r>
              <a:rPr lang="en-US"/>
              <a:t>Family and community characteristics </a:t>
            </a:r>
          </a:p>
          <a:p>
            <a:pPr lvl="2"/>
            <a:r>
              <a:rPr lang="en-US"/>
              <a:t>Close bounds </a:t>
            </a:r>
          </a:p>
          <a:p>
            <a:pPr lvl="2"/>
            <a:r>
              <a:rPr lang="en-US"/>
              <a:t>Caring educational and community programs</a:t>
            </a:r>
          </a:p>
          <a:p>
            <a:pPr lvl="2"/>
            <a:endParaRPr lang="en-US"/>
          </a:p>
          <a:p>
            <a:pPr lvl="2">
              <a:buFontTx/>
              <a:buNone/>
            </a:pPr>
            <a:endParaRPr lang="en-US"/>
          </a:p>
        </p:txBody>
      </p:sp>
      <p:sp>
        <p:nvSpPr>
          <p:cNvPr id="6" name="Slide Number Placeholder 5"/>
          <p:cNvSpPr>
            <a:spLocks noGrp="1"/>
          </p:cNvSpPr>
          <p:nvPr>
            <p:ph type="sldNum" sz="quarter" idx="12"/>
          </p:nvPr>
        </p:nvSpPr>
        <p:spPr/>
        <p:txBody>
          <a:bodyPr/>
          <a:lstStyle/>
          <a:p>
            <a:fld id="{59C7E8BC-9639-4077-AA74-F513E1B563E1}" type="slidenum">
              <a:rPr lang="en-US"/>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5071" y="381000"/>
            <a:ext cx="9487456" cy="1143000"/>
          </a:xfrm>
        </p:spPr>
        <p:txBody>
          <a:bodyPr/>
          <a:lstStyle/>
          <a:p>
            <a:r>
              <a:rPr lang="en-US"/>
              <a:t>Origin of the theory </a:t>
            </a:r>
          </a:p>
        </p:txBody>
      </p:sp>
      <p:sp>
        <p:nvSpPr>
          <p:cNvPr id="26627" name="Rectangle 3"/>
          <p:cNvSpPr>
            <a:spLocks noGrp="1" noChangeArrowheads="1"/>
          </p:cNvSpPr>
          <p:nvPr>
            <p:ph idx="1"/>
          </p:nvPr>
        </p:nvSpPr>
        <p:spPr>
          <a:xfrm>
            <a:off x="475456" y="1447800"/>
            <a:ext cx="10407214" cy="5105400"/>
          </a:xfrm>
        </p:spPr>
        <p:txBody>
          <a:bodyPr/>
          <a:lstStyle/>
          <a:p>
            <a:pPr>
              <a:lnSpc>
                <a:spcPct val="90000"/>
              </a:lnSpc>
            </a:pPr>
            <a:r>
              <a:rPr lang="en-US" sz="2800" dirty="0" err="1"/>
              <a:t>Lindemann</a:t>
            </a:r>
            <a:r>
              <a:rPr lang="en-US" sz="2800" dirty="0"/>
              <a:t> (1944)</a:t>
            </a:r>
          </a:p>
          <a:p>
            <a:pPr lvl="1">
              <a:lnSpc>
                <a:spcPct val="90000"/>
              </a:lnSpc>
              <a:buFontTx/>
              <a:buNone/>
            </a:pPr>
            <a:endParaRPr lang="en-US" sz="2400" dirty="0">
              <a:cs typeface="Times New Roman" pitchFamily="18" charset="0"/>
            </a:endParaRPr>
          </a:p>
          <a:p>
            <a:pPr>
              <a:lnSpc>
                <a:spcPct val="90000"/>
              </a:lnSpc>
            </a:pPr>
            <a:r>
              <a:rPr lang="en-US" sz="2400" b="1" dirty="0"/>
              <a:t>The origin of modern crisis intervention dates back to Eric Lindeman (1942) &amp; the Coconut Grove nightclub fire in Boston. 493 people died. </a:t>
            </a:r>
          </a:p>
          <a:p>
            <a:pPr>
              <a:lnSpc>
                <a:spcPct val="90000"/>
              </a:lnSpc>
            </a:pPr>
            <a:r>
              <a:rPr lang="en-US" sz="2800" b="1" dirty="0"/>
              <a:t>Identified emotional responses </a:t>
            </a:r>
            <a:r>
              <a:rPr lang="en-US" sz="2800" dirty="0"/>
              <a:t>of people exhibiting signs/symptoms that resembled mental illness – initiated discussion on “crisis</a:t>
            </a:r>
            <a:r>
              <a:rPr lang="en-US" sz="2400" dirty="0"/>
              <a:t>…”</a:t>
            </a:r>
            <a:endParaRPr lang="en-US" sz="1800" b="1" dirty="0"/>
          </a:p>
          <a:p>
            <a:pPr>
              <a:lnSpc>
                <a:spcPct val="90000"/>
              </a:lnSpc>
            </a:pPr>
            <a:r>
              <a:rPr lang="en-US" sz="2400" dirty="0"/>
              <a:t>His report on the survivors </a:t>
            </a:r>
            <a:r>
              <a:rPr lang="en-US" sz="2400" dirty="0" smtClean="0"/>
              <a:t>and relatives/friends </a:t>
            </a:r>
            <a:r>
              <a:rPr lang="en-US" sz="2400" dirty="0"/>
              <a:t>became the basis for later theorizing </a:t>
            </a:r>
            <a:r>
              <a:rPr lang="en-US" sz="2400" dirty="0" smtClean="0"/>
              <a:t>on the </a:t>
            </a:r>
            <a:r>
              <a:rPr lang="en-US" sz="2400" dirty="0"/>
              <a:t>grief process and mass disaster. They focused on short term intervention and therapy</a:t>
            </a:r>
            <a:r>
              <a:rPr lang="en-US" sz="2400" dirty="0" smtClean="0"/>
              <a:t>.</a:t>
            </a:r>
            <a:endParaRPr lang="en-US" sz="2400" dirty="0"/>
          </a:p>
        </p:txBody>
      </p:sp>
      <p:sp>
        <p:nvSpPr>
          <p:cNvPr id="6" name="Slide Number Placeholder 5"/>
          <p:cNvSpPr>
            <a:spLocks noGrp="1"/>
          </p:cNvSpPr>
          <p:nvPr>
            <p:ph type="sldNum" sz="quarter" idx="12"/>
          </p:nvPr>
        </p:nvSpPr>
        <p:spPr/>
        <p:txBody>
          <a:bodyPr/>
          <a:lstStyle/>
          <a:p>
            <a:fld id="{732DC7E3-D5CB-4A3A-B45A-39869B25B0FF}" type="slidenum">
              <a:rPr lang="en-US"/>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837129" y="609600"/>
            <a:ext cx="4557699" cy="609600"/>
          </a:xfrm>
        </p:spPr>
        <p:txBody>
          <a:bodyPr>
            <a:normAutofit fontScale="90000"/>
          </a:bodyPr>
          <a:lstStyle/>
          <a:p>
            <a:pPr algn="l"/>
            <a:r>
              <a:rPr lang="en-US" sz="4000"/>
              <a:t>Tyhurst (1958)</a:t>
            </a:r>
          </a:p>
        </p:txBody>
      </p:sp>
      <p:sp>
        <p:nvSpPr>
          <p:cNvPr id="27651" name="Rectangle 3"/>
          <p:cNvSpPr>
            <a:spLocks noGrp="1" noChangeArrowheads="1"/>
          </p:cNvSpPr>
          <p:nvPr>
            <p:ph idx="1"/>
          </p:nvPr>
        </p:nvSpPr>
        <p:spPr>
          <a:xfrm>
            <a:off x="837129" y="1600200"/>
            <a:ext cx="9487456" cy="4495800"/>
          </a:xfrm>
        </p:spPr>
        <p:txBody>
          <a:bodyPr/>
          <a:lstStyle/>
          <a:p>
            <a:r>
              <a:rPr lang="en-US"/>
              <a:t>Tyhurst described the re-action of previously healthy people to sever stress and advocated prompt intervention soon after the traumatic experience in order to effect a positive outcome  </a:t>
            </a:r>
          </a:p>
        </p:txBody>
      </p:sp>
      <p:sp>
        <p:nvSpPr>
          <p:cNvPr id="6" name="Slide Number Placeholder 5"/>
          <p:cNvSpPr>
            <a:spLocks noGrp="1"/>
          </p:cNvSpPr>
          <p:nvPr>
            <p:ph type="sldNum" sz="quarter" idx="12"/>
          </p:nvPr>
        </p:nvSpPr>
        <p:spPr/>
        <p:txBody>
          <a:bodyPr/>
          <a:lstStyle/>
          <a:p>
            <a:fld id="{AE456FE0-2479-4619-A7C1-8E7C7DFCFF2E}" type="slidenum">
              <a:rPr lang="en-US"/>
              <a:pPr/>
              <a:t>14</a:t>
            </a:fld>
            <a:endParaRPr 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304800"/>
            <a:ext cx="5022771" cy="533400"/>
          </a:xfrm>
        </p:spPr>
        <p:txBody>
          <a:bodyPr>
            <a:normAutofit fontScale="90000"/>
          </a:bodyPr>
          <a:lstStyle/>
          <a:p>
            <a:pPr algn="l"/>
            <a:r>
              <a:rPr lang="en-US" sz="4000"/>
              <a:t>Gerald caplan</a:t>
            </a:r>
          </a:p>
        </p:txBody>
      </p:sp>
      <p:sp>
        <p:nvSpPr>
          <p:cNvPr id="28675" name="Rectangle 3"/>
          <p:cNvSpPr>
            <a:spLocks noGrp="1" noChangeArrowheads="1"/>
          </p:cNvSpPr>
          <p:nvPr>
            <p:ph idx="1"/>
          </p:nvPr>
        </p:nvSpPr>
        <p:spPr>
          <a:xfrm>
            <a:off x="279043" y="1143000"/>
            <a:ext cx="10510613" cy="5334000"/>
          </a:xfrm>
        </p:spPr>
        <p:txBody>
          <a:bodyPr/>
          <a:lstStyle/>
          <a:p>
            <a:pPr>
              <a:lnSpc>
                <a:spcPct val="90000"/>
              </a:lnSpc>
            </a:pPr>
            <a:r>
              <a:rPr lang="en-US" dirty="0"/>
              <a:t>The major figure in the systematic development of crisis theory within psychiatry was Gerald </a:t>
            </a:r>
            <a:r>
              <a:rPr lang="en-US" dirty="0" err="1"/>
              <a:t>Caplan</a:t>
            </a:r>
            <a:r>
              <a:rPr lang="en-US" dirty="0"/>
              <a:t>, who, with </a:t>
            </a:r>
            <a:r>
              <a:rPr lang="en-US" dirty="0" err="1"/>
              <a:t>Lindemann</a:t>
            </a:r>
            <a:r>
              <a:rPr lang="en-US" dirty="0"/>
              <a:t>, established a community mental health program in the Cambridge, in 1946</a:t>
            </a:r>
          </a:p>
          <a:p>
            <a:pPr>
              <a:lnSpc>
                <a:spcPct val="90000"/>
              </a:lnSpc>
            </a:pPr>
            <a:r>
              <a:rPr lang="en-US" dirty="0"/>
              <a:t>Defining crisis as temporary upset in the emotional homeostasis of individual produced by hazardous event. </a:t>
            </a:r>
            <a:endParaRPr lang="en-US" dirty="0" smtClean="0"/>
          </a:p>
          <a:p>
            <a:pPr>
              <a:lnSpc>
                <a:spcPct val="90000"/>
              </a:lnSpc>
            </a:pPr>
            <a:r>
              <a:rPr lang="en-US" dirty="0" smtClean="0"/>
              <a:t>He </a:t>
            </a:r>
            <a:r>
              <a:rPr lang="en-US" dirty="0"/>
              <a:t>emphasized that crises were unique opportunities for the individual to achieve a better or worse emotional balance.</a:t>
            </a:r>
          </a:p>
          <a:p>
            <a:pPr>
              <a:lnSpc>
                <a:spcPct val="90000"/>
              </a:lnSpc>
              <a:buFontTx/>
              <a:buNone/>
            </a:pPr>
            <a:r>
              <a:rPr lang="en-US" dirty="0"/>
              <a:t> </a:t>
            </a:r>
          </a:p>
        </p:txBody>
      </p:sp>
      <p:sp>
        <p:nvSpPr>
          <p:cNvPr id="6" name="Slide Number Placeholder 5"/>
          <p:cNvSpPr>
            <a:spLocks noGrp="1"/>
          </p:cNvSpPr>
          <p:nvPr>
            <p:ph type="sldNum" sz="quarter" idx="12"/>
          </p:nvPr>
        </p:nvSpPr>
        <p:spPr/>
        <p:txBody>
          <a:bodyPr/>
          <a:lstStyle/>
          <a:p>
            <a:fld id="{BE8BFE62-2533-42FC-AC4B-DF2E86A86C41}" type="slidenum">
              <a:rPr lang="en-US"/>
              <a:pPr/>
              <a:t>15</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Reubin Hill (1949)</a:t>
            </a:r>
          </a:p>
        </p:txBody>
      </p:sp>
      <p:sp>
        <p:nvSpPr>
          <p:cNvPr id="29699" name="Rectangle 3"/>
          <p:cNvSpPr>
            <a:spLocks noGrp="1" noChangeArrowheads="1"/>
          </p:cNvSpPr>
          <p:nvPr>
            <p:ph idx="1"/>
          </p:nvPr>
        </p:nvSpPr>
        <p:spPr/>
        <p:txBody>
          <a:bodyPr/>
          <a:lstStyle/>
          <a:p>
            <a:pPr>
              <a:lnSpc>
                <a:spcPct val="80000"/>
              </a:lnSpc>
            </a:pPr>
            <a:r>
              <a:rPr lang="en-US" sz="2800"/>
              <a:t> Hill’s model of family crisis grew from research on families during war-induced separation and reunions.</a:t>
            </a:r>
          </a:p>
          <a:p>
            <a:pPr>
              <a:lnSpc>
                <a:spcPct val="80000"/>
              </a:lnSpc>
            </a:pPr>
            <a:r>
              <a:rPr lang="en-US" sz="2800"/>
              <a:t>His model proposes that:</a:t>
            </a:r>
          </a:p>
          <a:p>
            <a:pPr>
              <a:lnSpc>
                <a:spcPct val="80000"/>
              </a:lnSpc>
              <a:buFontTx/>
              <a:buNone/>
            </a:pPr>
            <a:r>
              <a:rPr lang="en-US" sz="2800"/>
              <a:t>			A (the event)- interacting with B (the family’s crisis meeting resources) – interacting with C (the definition of family makes the event)- produces X (the crisis) the third determinants resources and definition of event- lies within the family itself and must be seen in terms of the family’s structures and values.</a:t>
            </a:r>
          </a:p>
        </p:txBody>
      </p:sp>
      <p:sp>
        <p:nvSpPr>
          <p:cNvPr id="6" name="Slide Number Placeholder 5"/>
          <p:cNvSpPr>
            <a:spLocks noGrp="1"/>
          </p:cNvSpPr>
          <p:nvPr>
            <p:ph type="sldNum" sz="quarter" idx="12"/>
          </p:nvPr>
        </p:nvSpPr>
        <p:spPr/>
        <p:txBody>
          <a:bodyPr/>
          <a:lstStyle/>
          <a:p>
            <a:fld id="{518BFC4F-547C-4E17-ADF2-0F11C92C65C6}" type="slidenum">
              <a:rPr lang="en-US"/>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304800"/>
            <a:ext cx="11161713" cy="457200"/>
          </a:xfrm>
        </p:spPr>
        <p:txBody>
          <a:bodyPr>
            <a:normAutofit fontScale="90000"/>
          </a:bodyPr>
          <a:lstStyle/>
          <a:p>
            <a:r>
              <a:rPr lang="en-US" sz="4000"/>
              <a:t>Selye, 1956, (concept of stress and illness)</a:t>
            </a:r>
          </a:p>
        </p:txBody>
      </p:sp>
      <p:sp>
        <p:nvSpPr>
          <p:cNvPr id="30723" name="Rectangle 3"/>
          <p:cNvSpPr>
            <a:spLocks noGrp="1" noChangeArrowheads="1"/>
          </p:cNvSpPr>
          <p:nvPr>
            <p:ph idx="1"/>
          </p:nvPr>
        </p:nvSpPr>
        <p:spPr>
          <a:xfrm>
            <a:off x="837129" y="914400"/>
            <a:ext cx="9487456" cy="5181600"/>
          </a:xfrm>
        </p:spPr>
        <p:txBody>
          <a:bodyPr/>
          <a:lstStyle/>
          <a:p>
            <a:pPr>
              <a:lnSpc>
                <a:spcPct val="90000"/>
              </a:lnSpc>
            </a:pPr>
            <a:r>
              <a:rPr lang="en-US" dirty="0"/>
              <a:t>Identified the natural state of an organism as equilibrium with its environment. Change in one part of organism results in disequilibrium among all parts.</a:t>
            </a:r>
          </a:p>
          <a:p>
            <a:pPr>
              <a:lnSpc>
                <a:spcPct val="90000"/>
              </a:lnSpc>
            </a:pPr>
            <a:r>
              <a:rPr lang="en-US" dirty="0"/>
              <a:t>The struggle to reestablish homeostasis involved an alarm phase, in which organism mobilizes for fight or flight and a resistance phase, in which it cope with the change.</a:t>
            </a:r>
          </a:p>
          <a:p>
            <a:pPr>
              <a:lnSpc>
                <a:spcPct val="90000"/>
              </a:lnSpc>
            </a:pPr>
            <a:r>
              <a:rPr lang="en-US" dirty="0"/>
              <a:t>If the organism fails over time to </a:t>
            </a:r>
            <a:r>
              <a:rPr lang="en-US" dirty="0" smtClean="0"/>
              <a:t>overcome </a:t>
            </a:r>
            <a:r>
              <a:rPr lang="en-US" dirty="0"/>
              <a:t>the threat, a state of exhaustion occurs, eventually resulting in illness </a:t>
            </a:r>
          </a:p>
        </p:txBody>
      </p:sp>
      <p:sp>
        <p:nvSpPr>
          <p:cNvPr id="6" name="Slide Number Placeholder 5"/>
          <p:cNvSpPr>
            <a:spLocks noGrp="1"/>
          </p:cNvSpPr>
          <p:nvPr>
            <p:ph type="sldNum" sz="quarter" idx="12"/>
          </p:nvPr>
        </p:nvSpPr>
        <p:spPr/>
        <p:txBody>
          <a:bodyPr/>
          <a:lstStyle/>
          <a:p>
            <a:fld id="{C04D289A-4DC7-4B67-AF6F-7496FB1E3883}" type="slidenum">
              <a:rPr lang="en-US"/>
              <a:pPr/>
              <a:t>17</a:t>
            </a:fld>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58086" y="274638"/>
            <a:ext cx="10045542" cy="487362"/>
          </a:xfrm>
        </p:spPr>
        <p:txBody>
          <a:bodyPr>
            <a:normAutofit fontScale="90000"/>
          </a:bodyPr>
          <a:lstStyle/>
          <a:p>
            <a:r>
              <a:rPr lang="en-US" b="1" dirty="0"/>
              <a:t>BASIC ASSUMPTIONS</a:t>
            </a:r>
          </a:p>
        </p:txBody>
      </p:sp>
      <p:sp>
        <p:nvSpPr>
          <p:cNvPr id="31747" name="Rectangle 3"/>
          <p:cNvSpPr>
            <a:spLocks noGrp="1" noChangeArrowheads="1"/>
          </p:cNvSpPr>
          <p:nvPr>
            <p:ph idx="1"/>
          </p:nvPr>
        </p:nvSpPr>
        <p:spPr>
          <a:xfrm>
            <a:off x="558086" y="1066800"/>
            <a:ext cx="10204370" cy="5486399"/>
          </a:xfrm>
        </p:spPr>
        <p:txBody>
          <a:bodyPr>
            <a:noAutofit/>
          </a:bodyPr>
          <a:lstStyle/>
          <a:p>
            <a:pPr>
              <a:lnSpc>
                <a:spcPct val="80000"/>
              </a:lnSpc>
            </a:pPr>
            <a:r>
              <a:rPr lang="en-US" sz="2400" b="1" u="sng" dirty="0"/>
              <a:t>Acute situational distress </a:t>
            </a:r>
            <a:r>
              <a:rPr lang="en-US" sz="2400" dirty="0"/>
              <a:t>is a </a:t>
            </a:r>
            <a:r>
              <a:rPr lang="en-US" sz="2400" u="sng" dirty="0"/>
              <a:t>normative </a:t>
            </a:r>
            <a:r>
              <a:rPr lang="en-US" sz="2400" dirty="0"/>
              <a:t>life experience, an upset in a usually steady emotional, cognitive and physical state that is not pathological, that can happen to anyone, and that indeed, is likely to happen to most people at some time in their lives.</a:t>
            </a:r>
          </a:p>
          <a:p>
            <a:pPr>
              <a:lnSpc>
                <a:spcPct val="80000"/>
              </a:lnSpc>
            </a:pPr>
            <a:r>
              <a:rPr lang="en-US" sz="2400" b="1" u="sng" dirty="0"/>
              <a:t>Specific life events </a:t>
            </a:r>
            <a:r>
              <a:rPr lang="en-US" sz="2400" dirty="0"/>
              <a:t>will be universally devastating.</a:t>
            </a:r>
          </a:p>
          <a:p>
            <a:r>
              <a:rPr lang="en-US" sz="2400" b="1" u="sng" dirty="0"/>
              <a:t>Past experiences </a:t>
            </a:r>
            <a:r>
              <a:rPr lang="en-US" sz="2400" dirty="0"/>
              <a:t>(strengths &amp; deficits) with crisis are generalized to the current </a:t>
            </a:r>
            <a:r>
              <a:rPr lang="en-US" sz="2400" dirty="0" smtClean="0"/>
              <a:t>crisis.</a:t>
            </a:r>
          </a:p>
          <a:p>
            <a:r>
              <a:rPr lang="en-US" sz="2400" dirty="0" smtClean="0"/>
              <a:t>During a state of disequilibrium, people will automatically strive to regain </a:t>
            </a:r>
            <a:r>
              <a:rPr lang="en-US" sz="2400" b="1" u="sng" dirty="0" smtClean="0"/>
              <a:t>homeostasis</a:t>
            </a:r>
            <a:r>
              <a:rPr lang="en-US" sz="2400" dirty="0" smtClean="0"/>
              <a:t> or balance within their lives.</a:t>
            </a:r>
          </a:p>
          <a:p>
            <a:r>
              <a:rPr lang="en-US" sz="2400" dirty="0" smtClean="0"/>
              <a:t>The </a:t>
            </a:r>
            <a:r>
              <a:rPr lang="en-US" sz="2400" b="1" u="sng" dirty="0" smtClean="0"/>
              <a:t>duration of crisis </a:t>
            </a:r>
            <a:r>
              <a:rPr lang="en-US" sz="2400" dirty="0" smtClean="0"/>
              <a:t>is usually limited depending on precipitating events, response patterns, and resources. </a:t>
            </a:r>
          </a:p>
          <a:p>
            <a:r>
              <a:rPr lang="en-US" sz="2400" u="sng" dirty="0" smtClean="0"/>
              <a:t>Affective</a:t>
            </a:r>
            <a:r>
              <a:rPr lang="en-US" sz="2400" dirty="0" smtClean="0"/>
              <a:t>, </a:t>
            </a:r>
            <a:r>
              <a:rPr lang="en-US" sz="2400" u="sng" dirty="0" smtClean="0"/>
              <a:t>cognitive</a:t>
            </a:r>
            <a:r>
              <a:rPr lang="en-US" sz="2400" dirty="0" smtClean="0"/>
              <a:t>, and </a:t>
            </a:r>
            <a:r>
              <a:rPr lang="en-US" sz="2400" u="sng" dirty="0" smtClean="0"/>
              <a:t>behavioral tasks </a:t>
            </a:r>
            <a:r>
              <a:rPr lang="en-US" sz="2400" dirty="0" smtClean="0"/>
              <a:t>must be mastered in order </a:t>
            </a:r>
            <a:r>
              <a:rPr lang="en-US" sz="2400" b="1" u="sng" dirty="0" smtClean="0"/>
              <a:t>to resolve the crisis </a:t>
            </a:r>
            <a:r>
              <a:rPr lang="en-US" sz="2400" dirty="0" smtClean="0"/>
              <a:t>regardless of the stressor. </a:t>
            </a:r>
          </a:p>
        </p:txBody>
      </p:sp>
      <p:sp>
        <p:nvSpPr>
          <p:cNvPr id="6" name="Slide Number Placeholder 5"/>
          <p:cNvSpPr>
            <a:spLocks noGrp="1"/>
          </p:cNvSpPr>
          <p:nvPr>
            <p:ph type="sldNum" sz="quarter" idx="12"/>
          </p:nvPr>
        </p:nvSpPr>
        <p:spPr/>
        <p:txBody>
          <a:bodyPr/>
          <a:lstStyle/>
          <a:p>
            <a:fld id="{A19D8DD4-4051-4109-922C-1422A487896E}" type="slidenum">
              <a:rPr lang="en-US"/>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465071" y="381000"/>
            <a:ext cx="10324585" cy="6096000"/>
          </a:xfrm>
        </p:spPr>
        <p:txBody>
          <a:bodyPr/>
          <a:lstStyle/>
          <a:p>
            <a:r>
              <a:rPr lang="en-US" dirty="0" smtClean="0"/>
              <a:t>A period of </a:t>
            </a:r>
            <a:r>
              <a:rPr lang="en-US" b="1" u="sng" dirty="0" smtClean="0"/>
              <a:t>disequilibrium </a:t>
            </a:r>
            <a:r>
              <a:rPr lang="en-US" dirty="0" smtClean="0"/>
              <a:t>can result in greater vulnerability to further deterioration </a:t>
            </a:r>
          </a:p>
          <a:p>
            <a:pPr>
              <a:lnSpc>
                <a:spcPct val="90000"/>
              </a:lnSpc>
            </a:pPr>
            <a:r>
              <a:rPr lang="en-US" sz="3100" dirty="0" smtClean="0"/>
              <a:t>While </a:t>
            </a:r>
            <a:r>
              <a:rPr lang="en-US" sz="3100" dirty="0"/>
              <a:t>struggling to </a:t>
            </a:r>
            <a:r>
              <a:rPr lang="en-US" sz="3100" b="1" u="sng" dirty="0"/>
              <a:t>regain emotional equilibrium</a:t>
            </a:r>
            <a:r>
              <a:rPr lang="en-US" sz="3100" dirty="0"/>
              <a:t>, the individual is in an intense, time-limited state of psychological (in some case physiological) vulnerability.</a:t>
            </a:r>
          </a:p>
          <a:p>
            <a:pPr lvl="1">
              <a:lnSpc>
                <a:spcPct val="90000"/>
              </a:lnSpc>
            </a:pPr>
            <a:r>
              <a:rPr lang="en-US" sz="2700" dirty="0"/>
              <a:t>During this heightened state of vulnerability, the person is </a:t>
            </a:r>
            <a:r>
              <a:rPr lang="en-US" sz="2700" dirty="0" smtClean="0"/>
              <a:t>particularly </a:t>
            </a:r>
            <a:r>
              <a:rPr lang="en-US" sz="2700" dirty="0"/>
              <a:t>amenable to psychological intervention.</a:t>
            </a:r>
          </a:p>
          <a:p>
            <a:pPr>
              <a:lnSpc>
                <a:spcPct val="90000"/>
              </a:lnSpc>
            </a:pPr>
            <a:r>
              <a:rPr lang="en-US" sz="3100" dirty="0" smtClean="0"/>
              <a:t>Crisis affords </a:t>
            </a:r>
            <a:r>
              <a:rPr lang="en-US" sz="3100" dirty="0"/>
              <a:t>an </a:t>
            </a:r>
            <a:r>
              <a:rPr lang="en-US" sz="3100" b="1" u="sng" dirty="0"/>
              <a:t>opportunity</a:t>
            </a:r>
            <a:r>
              <a:rPr lang="en-US" sz="3100" dirty="0"/>
              <a:t> for growth and development as well as for negative outcome. </a:t>
            </a:r>
          </a:p>
        </p:txBody>
      </p:sp>
      <p:sp>
        <p:nvSpPr>
          <p:cNvPr id="5" name="Slide Number Placeholder 5"/>
          <p:cNvSpPr>
            <a:spLocks noGrp="1"/>
          </p:cNvSpPr>
          <p:nvPr>
            <p:ph type="sldNum" sz="quarter" idx="12"/>
          </p:nvPr>
        </p:nvSpPr>
        <p:spPr/>
        <p:txBody>
          <a:bodyPr/>
          <a:lstStyle/>
          <a:p>
            <a:fld id="{470A98E8-9238-4126-B37E-73C0D8BF9978}" type="slidenum">
              <a:rPr lang="en-US"/>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sz="half" idx="1"/>
          </p:nvPr>
        </p:nvSpPr>
        <p:spPr>
          <a:xfrm>
            <a:off x="837128" y="228600"/>
            <a:ext cx="9766499" cy="5867400"/>
          </a:xfrm>
        </p:spPr>
        <p:txBody>
          <a:bodyPr/>
          <a:lstStyle/>
          <a:p>
            <a:pPr>
              <a:buFontTx/>
              <a:buNone/>
            </a:pPr>
            <a:r>
              <a:rPr lang="en-US" sz="4000" b="1" dirty="0"/>
              <a:t>What is crisis ?</a:t>
            </a:r>
          </a:p>
          <a:p>
            <a:pPr>
              <a:buFontTx/>
              <a:buNone/>
            </a:pPr>
            <a:endParaRPr lang="en-US" sz="2800" b="1" dirty="0"/>
          </a:p>
          <a:p>
            <a:pPr>
              <a:buFontTx/>
              <a:buNone/>
            </a:pPr>
            <a:r>
              <a:rPr lang="en-US" sz="2800" dirty="0"/>
              <a:t>•The English word is derived from the Greek word  </a:t>
            </a:r>
          </a:p>
          <a:p>
            <a:pPr>
              <a:buFontTx/>
              <a:buNone/>
            </a:pPr>
            <a:r>
              <a:rPr lang="en-US" sz="2800" dirty="0"/>
              <a:t>                       “</a:t>
            </a:r>
            <a:r>
              <a:rPr lang="en-US" sz="2800" i="1" dirty="0" err="1"/>
              <a:t>krinein</a:t>
            </a:r>
            <a:r>
              <a:rPr lang="en-US" sz="2800" i="1" dirty="0"/>
              <a:t>”, </a:t>
            </a:r>
            <a:r>
              <a:rPr lang="en-US" sz="2800" dirty="0"/>
              <a:t>meaning </a:t>
            </a:r>
            <a:r>
              <a:rPr lang="en-US" sz="2800" dirty="0">
                <a:solidFill>
                  <a:srgbClr val="FF0000"/>
                </a:solidFill>
              </a:rPr>
              <a:t>to decide</a:t>
            </a:r>
            <a:r>
              <a:rPr lang="en-US" sz="2800" b="1" dirty="0"/>
              <a:t>.</a:t>
            </a:r>
            <a:endParaRPr lang="en-US" sz="2800" dirty="0"/>
          </a:p>
          <a:p>
            <a:pPr>
              <a:buFontTx/>
              <a:buNone/>
            </a:pPr>
            <a:r>
              <a:rPr lang="en-US" sz="2800" b="1" dirty="0"/>
              <a:t>Chinese term for crisis...  </a:t>
            </a:r>
            <a:r>
              <a:rPr lang="en-US" sz="2800" b="1" dirty="0" err="1"/>
              <a:t>Weiji</a:t>
            </a:r>
            <a:r>
              <a:rPr lang="en-US" sz="2800" b="1" dirty="0"/>
              <a:t> </a:t>
            </a:r>
            <a:r>
              <a:rPr lang="en-US" sz="2800" b="1" dirty="0" err="1"/>
              <a:t>Weiji</a:t>
            </a:r>
            <a:endParaRPr lang="en-US" sz="2800" b="1" dirty="0"/>
          </a:p>
          <a:p>
            <a:pPr>
              <a:buFontTx/>
              <a:buNone/>
            </a:pPr>
            <a:r>
              <a:rPr lang="en-US" sz="2800" b="1" dirty="0"/>
              <a:t>Is composed of two characters:</a:t>
            </a:r>
          </a:p>
          <a:p>
            <a:pPr>
              <a:buFontTx/>
              <a:buNone/>
            </a:pPr>
            <a:r>
              <a:rPr lang="en-US" sz="2800" b="1" dirty="0"/>
              <a:t>one signifies ..…. </a:t>
            </a:r>
            <a:r>
              <a:rPr lang="en-US" sz="2800" b="1" dirty="0" smtClean="0"/>
              <a:t>		…….</a:t>
            </a:r>
            <a:r>
              <a:rPr lang="en-US" sz="2800" b="1" dirty="0"/>
              <a:t>the other</a:t>
            </a:r>
          </a:p>
          <a:p>
            <a:pPr>
              <a:buFontTx/>
              <a:buNone/>
            </a:pPr>
            <a:r>
              <a:rPr lang="en-US" sz="2800" b="1" dirty="0"/>
              <a:t>Opportunity </a:t>
            </a:r>
            <a:r>
              <a:rPr lang="en-US" sz="2800" b="1" dirty="0" smtClean="0"/>
              <a:t>+		 </a:t>
            </a:r>
            <a:r>
              <a:rPr lang="en-US" sz="2800" b="1" dirty="0"/>
              <a:t>Danger</a:t>
            </a:r>
          </a:p>
          <a:p>
            <a:pPr>
              <a:buFontTx/>
              <a:buNone/>
            </a:pPr>
            <a:endParaRPr lang="en-US" sz="2800" b="1" dirty="0">
              <a:effectLst>
                <a:outerShdw blurRad="38100" dist="38100" dir="2700000" algn="tl">
                  <a:srgbClr val="000000"/>
                </a:outerShdw>
              </a:effectLst>
            </a:endParaRPr>
          </a:p>
          <a:p>
            <a:pPr>
              <a:buFontTx/>
              <a:buNone/>
            </a:pPr>
            <a:endParaRPr lang="en-US" sz="2800" dirty="0">
              <a:effectLst>
                <a:outerShdw blurRad="38100" dist="38100" dir="2700000" algn="tl">
                  <a:srgbClr val="000000"/>
                </a:outerShdw>
              </a:effectLst>
            </a:endParaRPr>
          </a:p>
        </p:txBody>
      </p:sp>
      <p:pic>
        <p:nvPicPr>
          <p:cNvPr id="7174" name="Picture 6"/>
          <p:cNvPicPr>
            <a:picLocks noGrp="1" noChangeAspect="1" noChangeArrowheads="1"/>
          </p:cNvPicPr>
          <p:nvPr>
            <p:ph sz="half" idx="2"/>
          </p:nvPr>
        </p:nvPicPr>
        <p:blipFill>
          <a:blip r:embed="rId2"/>
          <a:srcRect/>
          <a:stretch>
            <a:fillRect/>
          </a:stretch>
        </p:blipFill>
        <p:spPr>
          <a:xfrm>
            <a:off x="7348128" y="3352800"/>
            <a:ext cx="3348514" cy="1085850"/>
          </a:xfrm>
          <a:noFill/>
          <a:ln/>
        </p:spPr>
      </p:pic>
      <p:sp>
        <p:nvSpPr>
          <p:cNvPr id="6" name="Slide Number Placeholder 6"/>
          <p:cNvSpPr>
            <a:spLocks noGrp="1"/>
          </p:cNvSpPr>
          <p:nvPr>
            <p:ph type="sldNum" sz="quarter" idx="12"/>
          </p:nvPr>
        </p:nvSpPr>
        <p:spPr/>
        <p:txBody>
          <a:bodyPr/>
          <a:lstStyle/>
          <a:p>
            <a:fld id="{CB40548D-D239-48C4-9AA5-BF5645930B55}" type="slidenum">
              <a:rPr lang="en-US"/>
              <a:pPr/>
              <a:t>2</a:t>
            </a:fld>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58086" y="304800"/>
            <a:ext cx="9487456" cy="609600"/>
          </a:xfrm>
        </p:spPr>
        <p:txBody>
          <a:bodyPr>
            <a:normAutofit fontScale="90000"/>
          </a:bodyPr>
          <a:lstStyle/>
          <a:p>
            <a:r>
              <a:rPr lang="en-US" sz="4000" b="1" dirty="0"/>
              <a:t>Phases of crisis development </a:t>
            </a:r>
          </a:p>
        </p:txBody>
      </p:sp>
      <p:sp>
        <p:nvSpPr>
          <p:cNvPr id="23555" name="Rectangle 3"/>
          <p:cNvSpPr>
            <a:spLocks noGrp="1" noChangeArrowheads="1"/>
          </p:cNvSpPr>
          <p:nvPr>
            <p:ph idx="1"/>
          </p:nvPr>
        </p:nvSpPr>
        <p:spPr>
          <a:xfrm>
            <a:off x="372057" y="990600"/>
            <a:ext cx="10466599" cy="5029200"/>
          </a:xfrm>
        </p:spPr>
        <p:txBody>
          <a:bodyPr/>
          <a:lstStyle/>
          <a:p>
            <a:pPr>
              <a:lnSpc>
                <a:spcPct val="80000"/>
              </a:lnSpc>
            </a:pPr>
            <a:r>
              <a:rPr lang="en-US" sz="3600" dirty="0" err="1">
                <a:latin typeface="Franklin Gothic Demi" pitchFamily="34" charset="0"/>
              </a:rPr>
              <a:t>Caplan</a:t>
            </a:r>
            <a:r>
              <a:rPr lang="en-US" sz="3600" dirty="0">
                <a:latin typeface="Franklin Gothic Demi" pitchFamily="34" charset="0"/>
              </a:rPr>
              <a:t> outlined escalation of crisis:</a:t>
            </a:r>
          </a:p>
          <a:p>
            <a:pPr marL="971550" lvl="1" indent="-514350">
              <a:lnSpc>
                <a:spcPct val="80000"/>
              </a:lnSpc>
              <a:buFont typeface="+mj-lt"/>
              <a:buAutoNum type="arabicPeriod"/>
            </a:pPr>
            <a:r>
              <a:rPr lang="en-US" sz="2900" b="1" i="1" u="sng" dirty="0">
                <a:latin typeface="Franklin Gothic Book" pitchFamily="34" charset="0"/>
              </a:rPr>
              <a:t>Phase 1</a:t>
            </a:r>
            <a:r>
              <a:rPr lang="en-US" sz="2900" dirty="0">
                <a:latin typeface="Franklin Gothic Book" pitchFamily="34" charset="0"/>
              </a:rPr>
              <a:t>: “</a:t>
            </a:r>
            <a:r>
              <a:rPr lang="en-US" sz="2900" dirty="0">
                <a:solidFill>
                  <a:srgbClr val="FF0000"/>
                </a:solidFill>
                <a:latin typeface="Franklin Gothic Book" pitchFamily="34" charset="0"/>
              </a:rPr>
              <a:t>Initial rise </a:t>
            </a:r>
            <a:r>
              <a:rPr lang="en-US" sz="2900" dirty="0">
                <a:latin typeface="Franklin Gothic Book" pitchFamily="34" charset="0"/>
              </a:rPr>
              <a:t>in tension…” as well as that persons </a:t>
            </a:r>
            <a:r>
              <a:rPr lang="en-US" sz="2900" dirty="0">
                <a:solidFill>
                  <a:srgbClr val="FF0000"/>
                </a:solidFill>
                <a:latin typeface="Franklin Gothic Book" pitchFamily="34" charset="0"/>
              </a:rPr>
              <a:t>usual methods of coping </a:t>
            </a:r>
            <a:r>
              <a:rPr lang="en-US" sz="2900" dirty="0">
                <a:latin typeface="Franklin Gothic Book" pitchFamily="34" charset="0"/>
              </a:rPr>
              <a:t>to maintain “homeostasis”</a:t>
            </a:r>
          </a:p>
          <a:p>
            <a:pPr marL="971550" lvl="1" indent="-514350">
              <a:lnSpc>
                <a:spcPct val="80000"/>
              </a:lnSpc>
              <a:buFont typeface="+mj-lt"/>
              <a:buAutoNum type="arabicPeriod"/>
            </a:pPr>
            <a:r>
              <a:rPr lang="en-US" sz="2900" b="1" i="1" u="sng" dirty="0">
                <a:latin typeface="Franklin Gothic Book" pitchFamily="34" charset="0"/>
              </a:rPr>
              <a:t>Phase 2</a:t>
            </a:r>
            <a:r>
              <a:rPr lang="en-US" sz="2900" dirty="0">
                <a:latin typeface="Franklin Gothic Book" pitchFamily="34" charset="0"/>
              </a:rPr>
              <a:t>: “</a:t>
            </a:r>
            <a:r>
              <a:rPr lang="en-US" sz="2900" dirty="0">
                <a:solidFill>
                  <a:srgbClr val="FF0000"/>
                </a:solidFill>
                <a:latin typeface="Franklin Gothic Book" pitchFamily="34" charset="0"/>
              </a:rPr>
              <a:t>Lack of success</a:t>
            </a:r>
            <a:r>
              <a:rPr lang="en-US" sz="2900" dirty="0">
                <a:latin typeface="Franklin Gothic Book" pitchFamily="34" charset="0"/>
              </a:rPr>
              <a:t>” leads to “rise in tension” as well as a </a:t>
            </a:r>
            <a:r>
              <a:rPr lang="en-US" sz="2900" dirty="0">
                <a:solidFill>
                  <a:srgbClr val="FF0000"/>
                </a:solidFill>
                <a:latin typeface="Franklin Gothic Book" pitchFamily="34" charset="0"/>
              </a:rPr>
              <a:t>sense of ineffectiveness</a:t>
            </a:r>
          </a:p>
          <a:p>
            <a:pPr marL="971550" lvl="1" indent="-514350">
              <a:lnSpc>
                <a:spcPct val="80000"/>
              </a:lnSpc>
              <a:buFont typeface="+mj-lt"/>
              <a:buAutoNum type="arabicPeriod"/>
            </a:pPr>
            <a:r>
              <a:rPr lang="en-US" sz="2900" b="1" i="1" u="sng" dirty="0">
                <a:latin typeface="Franklin Gothic Book" pitchFamily="34" charset="0"/>
              </a:rPr>
              <a:t>Phase 3</a:t>
            </a:r>
            <a:r>
              <a:rPr lang="en-US" sz="2900" dirty="0">
                <a:latin typeface="Franklin Gothic Book" pitchFamily="34" charset="0"/>
              </a:rPr>
              <a:t>: “</a:t>
            </a:r>
            <a:r>
              <a:rPr lang="en-US" sz="2900" dirty="0">
                <a:solidFill>
                  <a:srgbClr val="FF0000"/>
                </a:solidFill>
                <a:latin typeface="Franklin Gothic Book" pitchFamily="34" charset="0"/>
              </a:rPr>
              <a:t>Further rise </a:t>
            </a:r>
            <a:r>
              <a:rPr lang="en-US" sz="2900" dirty="0">
                <a:latin typeface="Franklin Gothic Book" pitchFamily="34" charset="0"/>
              </a:rPr>
              <a:t>in tension” and the “mobilization of </a:t>
            </a:r>
            <a:r>
              <a:rPr lang="en-US" sz="2900" dirty="0">
                <a:solidFill>
                  <a:srgbClr val="FF0000"/>
                </a:solidFill>
                <a:latin typeface="Franklin Gothic Book" pitchFamily="34" charset="0"/>
              </a:rPr>
              <a:t>internal and external resources</a:t>
            </a:r>
            <a:r>
              <a:rPr lang="en-US" sz="2900" dirty="0">
                <a:latin typeface="Franklin Gothic Book" pitchFamily="34" charset="0"/>
              </a:rPr>
              <a:t>” using experimenting with new methods.  Active resignation on “unattainable” goals &amp; new levels of awareness</a:t>
            </a:r>
          </a:p>
          <a:p>
            <a:pPr marL="971550" lvl="1" indent="-514350">
              <a:lnSpc>
                <a:spcPct val="80000"/>
              </a:lnSpc>
              <a:buFont typeface="+mj-lt"/>
              <a:buAutoNum type="arabicPeriod"/>
            </a:pPr>
            <a:r>
              <a:rPr lang="en-US" sz="2900" b="1" i="1" u="sng" dirty="0">
                <a:latin typeface="Franklin Gothic Book" pitchFamily="34" charset="0"/>
              </a:rPr>
              <a:t>Phase 4</a:t>
            </a:r>
            <a:r>
              <a:rPr lang="en-US" sz="2900" dirty="0">
                <a:latin typeface="Franklin Gothic Book" pitchFamily="34" charset="0"/>
              </a:rPr>
              <a:t>: Problem continues and does not subside with usual coping skills – “</a:t>
            </a:r>
            <a:r>
              <a:rPr lang="en-US" sz="2900" dirty="0">
                <a:solidFill>
                  <a:srgbClr val="FF0000"/>
                </a:solidFill>
                <a:latin typeface="Franklin Gothic Book" pitchFamily="34" charset="0"/>
              </a:rPr>
              <a:t>Breaking point</a:t>
            </a:r>
            <a:r>
              <a:rPr lang="en-US" sz="2900" dirty="0">
                <a:latin typeface="Franklin Gothic Book" pitchFamily="34" charset="0"/>
              </a:rPr>
              <a:t>” where “</a:t>
            </a:r>
            <a:r>
              <a:rPr lang="en-US" sz="2900" dirty="0">
                <a:solidFill>
                  <a:srgbClr val="FF0000"/>
                </a:solidFill>
                <a:latin typeface="Franklin Gothic Book" pitchFamily="34" charset="0"/>
              </a:rPr>
              <a:t>major disorganization</a:t>
            </a:r>
            <a:r>
              <a:rPr lang="en-US" sz="2900" dirty="0">
                <a:latin typeface="Franklin Gothic Book" pitchFamily="34" charset="0"/>
              </a:rPr>
              <a:t>” with “</a:t>
            </a:r>
            <a:r>
              <a:rPr lang="en-US" sz="2900" dirty="0">
                <a:solidFill>
                  <a:srgbClr val="FF0000"/>
                </a:solidFill>
                <a:latin typeface="Franklin Gothic Book" pitchFamily="34" charset="0"/>
              </a:rPr>
              <a:t>drastic results</a:t>
            </a:r>
            <a:r>
              <a:rPr lang="en-US" sz="2900" dirty="0">
                <a:latin typeface="Franklin Gothic Book" pitchFamily="34" charset="0"/>
              </a:rPr>
              <a:t>” occurs</a:t>
            </a:r>
            <a:r>
              <a:rPr lang="en-US" sz="2900" dirty="0" smtClean="0">
                <a:latin typeface="Franklin Gothic Book" pitchFamily="34" charset="0"/>
              </a:rPr>
              <a:t>.</a:t>
            </a:r>
            <a:endParaRPr lang="en-US" sz="2900" dirty="0">
              <a:latin typeface="Franklin Gothic Book" pitchFamily="34" charset="0"/>
            </a:endParaRPr>
          </a:p>
        </p:txBody>
      </p:sp>
      <p:sp>
        <p:nvSpPr>
          <p:cNvPr id="6" name="Slide Number Placeholder 5"/>
          <p:cNvSpPr>
            <a:spLocks noGrp="1"/>
          </p:cNvSpPr>
          <p:nvPr>
            <p:ph type="sldNum" sz="quarter" idx="12"/>
          </p:nvPr>
        </p:nvSpPr>
        <p:spPr/>
        <p:txBody>
          <a:bodyPr/>
          <a:lstStyle/>
          <a:p>
            <a:fld id="{34C38B89-CEB3-4A3F-8039-B7F0F3A35FFC}" type="slidenum">
              <a:rPr lang="en-US"/>
              <a:pPr/>
              <a:t>20</a:t>
            </a:fld>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837129" y="0"/>
            <a:ext cx="9487456" cy="1143000"/>
          </a:xfrm>
        </p:spPr>
        <p:txBody>
          <a:bodyPr/>
          <a:lstStyle/>
          <a:p>
            <a:r>
              <a:rPr lang="en-US"/>
              <a:t>Types of crisis </a:t>
            </a:r>
          </a:p>
        </p:txBody>
      </p:sp>
      <p:sp>
        <p:nvSpPr>
          <p:cNvPr id="18" name="Slide Number Placeholder 5"/>
          <p:cNvSpPr>
            <a:spLocks noGrp="1"/>
          </p:cNvSpPr>
          <p:nvPr>
            <p:ph type="sldNum" sz="quarter" idx="12"/>
          </p:nvPr>
        </p:nvSpPr>
        <p:spPr/>
        <p:txBody>
          <a:bodyPr/>
          <a:lstStyle/>
          <a:p>
            <a:fld id="{DDB6439D-87EF-4DD5-8E4E-E442BEE67125}" type="slidenum">
              <a:rPr lang="en-US"/>
              <a:pPr/>
              <a:t>21</a:t>
            </a:fld>
            <a:endParaRPr lang="en-US"/>
          </a:p>
        </p:txBody>
      </p:sp>
      <p:sp>
        <p:nvSpPr>
          <p:cNvPr id="38917" name="Line 5"/>
          <p:cNvSpPr>
            <a:spLocks noChangeShapeType="1"/>
          </p:cNvSpPr>
          <p:nvPr/>
        </p:nvSpPr>
        <p:spPr bwMode="auto">
          <a:xfrm flipV="1">
            <a:off x="4092628" y="1828800"/>
            <a:ext cx="3162485" cy="0"/>
          </a:xfrm>
          <a:prstGeom prst="line">
            <a:avLst/>
          </a:prstGeom>
          <a:noFill/>
          <a:ln w="28575">
            <a:solidFill>
              <a:schemeClr val="tx1"/>
            </a:solidFill>
            <a:round/>
            <a:headEnd type="triangle" w="med" len="med"/>
            <a:tailEnd type="triangle" w="med" len="med"/>
          </a:ln>
          <a:effectLst/>
        </p:spPr>
        <p:txBody>
          <a:bodyPr/>
          <a:lstStyle/>
          <a:p>
            <a:endParaRPr lang="en-US"/>
          </a:p>
        </p:txBody>
      </p:sp>
      <p:sp>
        <p:nvSpPr>
          <p:cNvPr id="38918" name="Line 6"/>
          <p:cNvSpPr>
            <a:spLocks noChangeShapeType="1"/>
          </p:cNvSpPr>
          <p:nvPr/>
        </p:nvSpPr>
        <p:spPr bwMode="auto">
          <a:xfrm>
            <a:off x="8743342" y="2438400"/>
            <a:ext cx="0" cy="2133600"/>
          </a:xfrm>
          <a:prstGeom prst="line">
            <a:avLst/>
          </a:prstGeom>
          <a:noFill/>
          <a:ln w="28575">
            <a:solidFill>
              <a:schemeClr val="tx1"/>
            </a:solidFill>
            <a:round/>
            <a:headEnd type="triangle" w="med" len="med"/>
            <a:tailEnd type="triangle" w="med" len="med"/>
          </a:ln>
          <a:effectLst/>
        </p:spPr>
        <p:txBody>
          <a:bodyPr/>
          <a:lstStyle/>
          <a:p>
            <a:endParaRPr lang="en-US"/>
          </a:p>
        </p:txBody>
      </p:sp>
      <p:sp>
        <p:nvSpPr>
          <p:cNvPr id="38919" name="Line 7"/>
          <p:cNvSpPr>
            <a:spLocks noChangeShapeType="1"/>
          </p:cNvSpPr>
          <p:nvPr/>
        </p:nvSpPr>
        <p:spPr bwMode="auto">
          <a:xfrm>
            <a:off x="3906599" y="5638800"/>
            <a:ext cx="3255500" cy="0"/>
          </a:xfrm>
          <a:prstGeom prst="line">
            <a:avLst/>
          </a:prstGeom>
          <a:noFill/>
          <a:ln w="28575">
            <a:solidFill>
              <a:schemeClr val="tx1"/>
            </a:solidFill>
            <a:round/>
            <a:headEnd type="triangle" w="med" len="med"/>
            <a:tailEnd type="triangle" w="med" len="med"/>
          </a:ln>
          <a:effectLst/>
        </p:spPr>
        <p:txBody>
          <a:bodyPr/>
          <a:lstStyle/>
          <a:p>
            <a:endParaRPr lang="en-US"/>
          </a:p>
        </p:txBody>
      </p:sp>
      <p:sp>
        <p:nvSpPr>
          <p:cNvPr id="38920" name="Line 8"/>
          <p:cNvSpPr>
            <a:spLocks noChangeShapeType="1"/>
          </p:cNvSpPr>
          <p:nvPr/>
        </p:nvSpPr>
        <p:spPr bwMode="auto">
          <a:xfrm flipH="1">
            <a:off x="3255500" y="4267200"/>
            <a:ext cx="1395214" cy="609600"/>
          </a:xfrm>
          <a:prstGeom prst="line">
            <a:avLst/>
          </a:prstGeom>
          <a:noFill/>
          <a:ln w="28575">
            <a:solidFill>
              <a:schemeClr val="tx1"/>
            </a:solidFill>
            <a:round/>
            <a:headEnd type="triangle" w="med" len="med"/>
            <a:tailEnd type="triangle" w="med" len="med"/>
          </a:ln>
          <a:effectLst/>
        </p:spPr>
        <p:txBody>
          <a:bodyPr/>
          <a:lstStyle/>
          <a:p>
            <a:endParaRPr lang="en-US"/>
          </a:p>
        </p:txBody>
      </p:sp>
      <p:sp>
        <p:nvSpPr>
          <p:cNvPr id="38921" name="Line 9"/>
          <p:cNvSpPr>
            <a:spLocks noChangeShapeType="1"/>
          </p:cNvSpPr>
          <p:nvPr/>
        </p:nvSpPr>
        <p:spPr bwMode="auto">
          <a:xfrm>
            <a:off x="2976457" y="2362200"/>
            <a:ext cx="1581243" cy="838200"/>
          </a:xfrm>
          <a:prstGeom prst="line">
            <a:avLst/>
          </a:prstGeom>
          <a:noFill/>
          <a:ln w="28575">
            <a:solidFill>
              <a:schemeClr val="tx1"/>
            </a:solidFill>
            <a:round/>
            <a:headEnd type="triangle" w="med" len="med"/>
            <a:tailEnd type="triangle" w="med" len="med"/>
          </a:ln>
          <a:effectLst/>
        </p:spPr>
        <p:txBody>
          <a:bodyPr/>
          <a:lstStyle/>
          <a:p>
            <a:endParaRPr lang="en-US"/>
          </a:p>
        </p:txBody>
      </p:sp>
      <p:sp>
        <p:nvSpPr>
          <p:cNvPr id="38922" name="Line 10"/>
          <p:cNvSpPr>
            <a:spLocks noChangeShapeType="1"/>
          </p:cNvSpPr>
          <p:nvPr/>
        </p:nvSpPr>
        <p:spPr bwMode="auto">
          <a:xfrm flipH="1">
            <a:off x="6231956" y="2362200"/>
            <a:ext cx="1581243" cy="838200"/>
          </a:xfrm>
          <a:prstGeom prst="line">
            <a:avLst/>
          </a:prstGeom>
          <a:noFill/>
          <a:ln w="28575">
            <a:solidFill>
              <a:schemeClr val="tx1"/>
            </a:solidFill>
            <a:round/>
            <a:headEnd type="triangle" w="med" len="med"/>
            <a:tailEnd type="triangle" w="med" len="med"/>
          </a:ln>
          <a:effectLst/>
        </p:spPr>
        <p:txBody>
          <a:bodyPr/>
          <a:lstStyle/>
          <a:p>
            <a:endParaRPr lang="en-US"/>
          </a:p>
        </p:txBody>
      </p:sp>
      <p:sp>
        <p:nvSpPr>
          <p:cNvPr id="38923" name="Line 11"/>
          <p:cNvSpPr>
            <a:spLocks noChangeShapeType="1"/>
          </p:cNvSpPr>
          <p:nvPr/>
        </p:nvSpPr>
        <p:spPr bwMode="auto">
          <a:xfrm>
            <a:off x="6231957" y="4419600"/>
            <a:ext cx="1767271" cy="457200"/>
          </a:xfrm>
          <a:prstGeom prst="line">
            <a:avLst/>
          </a:prstGeom>
          <a:noFill/>
          <a:ln w="28575">
            <a:solidFill>
              <a:schemeClr val="tx1"/>
            </a:solidFill>
            <a:round/>
            <a:headEnd type="triangle" w="med" len="med"/>
            <a:tailEnd type="triangle" w="med" len="med"/>
          </a:ln>
          <a:effectLst/>
        </p:spPr>
        <p:txBody>
          <a:bodyPr/>
          <a:lstStyle/>
          <a:p>
            <a:endParaRPr lang="en-US"/>
          </a:p>
        </p:txBody>
      </p:sp>
      <p:sp>
        <p:nvSpPr>
          <p:cNvPr id="38924" name="Text Box 12"/>
          <p:cNvSpPr txBox="1">
            <a:spLocks noChangeArrowheads="1"/>
          </p:cNvSpPr>
          <p:nvPr/>
        </p:nvSpPr>
        <p:spPr bwMode="auto">
          <a:xfrm>
            <a:off x="4371671" y="3200401"/>
            <a:ext cx="1953300" cy="1569660"/>
          </a:xfrm>
          <a:prstGeom prst="rect">
            <a:avLst/>
          </a:prstGeom>
          <a:noFill/>
          <a:ln w="9525">
            <a:noFill/>
            <a:miter lim="800000"/>
            <a:headEnd/>
            <a:tailEnd/>
          </a:ln>
          <a:effectLst/>
        </p:spPr>
        <p:txBody>
          <a:bodyPr>
            <a:spAutoFit/>
          </a:bodyPr>
          <a:lstStyle/>
          <a:p>
            <a:pPr algn="ctr" eaLnBrk="1" hangingPunct="1">
              <a:lnSpc>
                <a:spcPct val="100000"/>
              </a:lnSpc>
              <a:buFontTx/>
              <a:buNone/>
            </a:pPr>
            <a:r>
              <a:rPr lang="en-US" dirty="0">
                <a:latin typeface="Arial" pitchFamily="34" charset="0"/>
              </a:rPr>
              <a:t>Beliefs</a:t>
            </a:r>
          </a:p>
          <a:p>
            <a:pPr algn="ctr" eaLnBrk="1" hangingPunct="1">
              <a:lnSpc>
                <a:spcPct val="100000"/>
              </a:lnSpc>
              <a:buFontTx/>
              <a:buNone/>
            </a:pPr>
            <a:r>
              <a:rPr lang="en-US" dirty="0">
                <a:latin typeface="Arial" pitchFamily="34" charset="0"/>
              </a:rPr>
              <a:t>&amp; </a:t>
            </a:r>
          </a:p>
          <a:p>
            <a:pPr algn="ctr" eaLnBrk="1" hangingPunct="1">
              <a:lnSpc>
                <a:spcPct val="100000"/>
              </a:lnSpc>
              <a:buFontTx/>
              <a:buNone/>
            </a:pPr>
            <a:r>
              <a:rPr lang="en-US" dirty="0">
                <a:latin typeface="Arial" pitchFamily="34" charset="0"/>
              </a:rPr>
              <a:t>Values</a:t>
            </a:r>
          </a:p>
        </p:txBody>
      </p:sp>
      <p:sp>
        <p:nvSpPr>
          <p:cNvPr id="38925" name="Oval 13"/>
          <p:cNvSpPr>
            <a:spLocks noChangeArrowheads="1"/>
          </p:cNvSpPr>
          <p:nvPr/>
        </p:nvSpPr>
        <p:spPr bwMode="auto">
          <a:xfrm>
            <a:off x="7441142" y="914400"/>
            <a:ext cx="2604400" cy="1219200"/>
          </a:xfrm>
          <a:prstGeom prst="ellipse">
            <a:avLst/>
          </a:prstGeom>
          <a:solidFill>
            <a:srgbClr val="333399"/>
          </a:solidFill>
          <a:ln w="9525">
            <a:solidFill>
              <a:schemeClr val="tx1"/>
            </a:solidFill>
            <a:round/>
            <a:headEnd/>
            <a:tailEnd/>
          </a:ln>
          <a:effectLst/>
        </p:spPr>
        <p:txBody>
          <a:bodyPr wrap="none" anchor="ctr"/>
          <a:lstStyle/>
          <a:p>
            <a:pPr algn="ctr" eaLnBrk="1" hangingPunct="1">
              <a:lnSpc>
                <a:spcPct val="100000"/>
              </a:lnSpc>
              <a:spcBef>
                <a:spcPct val="0"/>
              </a:spcBef>
              <a:buFontTx/>
              <a:buNone/>
            </a:pPr>
            <a:r>
              <a:rPr lang="en-US">
                <a:solidFill>
                  <a:schemeClr val="bg1"/>
                </a:solidFill>
                <a:latin typeface="Arial" pitchFamily="34" charset="0"/>
              </a:rPr>
              <a:t>Existential</a:t>
            </a:r>
          </a:p>
        </p:txBody>
      </p:sp>
      <p:sp>
        <p:nvSpPr>
          <p:cNvPr id="38926" name="Oval 14"/>
          <p:cNvSpPr>
            <a:spLocks noChangeArrowheads="1"/>
          </p:cNvSpPr>
          <p:nvPr/>
        </p:nvSpPr>
        <p:spPr bwMode="auto">
          <a:xfrm>
            <a:off x="744114" y="914400"/>
            <a:ext cx="2790428" cy="1295400"/>
          </a:xfrm>
          <a:prstGeom prst="ellipse">
            <a:avLst/>
          </a:prstGeom>
          <a:solidFill>
            <a:srgbClr val="333399"/>
          </a:solidFill>
          <a:ln w="9525">
            <a:solidFill>
              <a:schemeClr val="tx1"/>
            </a:solidFill>
            <a:round/>
            <a:headEnd/>
            <a:tailEnd/>
          </a:ln>
          <a:effectLst/>
        </p:spPr>
        <p:txBody>
          <a:bodyPr wrap="none" anchor="ctr"/>
          <a:lstStyle/>
          <a:p>
            <a:pPr algn="ctr" eaLnBrk="1" hangingPunct="1">
              <a:lnSpc>
                <a:spcPct val="100000"/>
              </a:lnSpc>
              <a:spcBef>
                <a:spcPct val="0"/>
              </a:spcBef>
              <a:buFontTx/>
              <a:buNone/>
            </a:pPr>
            <a:r>
              <a:rPr lang="en-US">
                <a:solidFill>
                  <a:schemeClr val="bg1"/>
                </a:solidFill>
                <a:latin typeface="Arial" pitchFamily="34" charset="0"/>
              </a:rPr>
              <a:t>Developmental</a:t>
            </a:r>
          </a:p>
        </p:txBody>
      </p:sp>
      <p:sp>
        <p:nvSpPr>
          <p:cNvPr id="38927" name="Oval 15"/>
          <p:cNvSpPr>
            <a:spLocks noChangeArrowheads="1"/>
          </p:cNvSpPr>
          <p:nvPr/>
        </p:nvSpPr>
        <p:spPr bwMode="auto">
          <a:xfrm>
            <a:off x="651100" y="4876800"/>
            <a:ext cx="2604400" cy="1219200"/>
          </a:xfrm>
          <a:prstGeom prst="ellipse">
            <a:avLst/>
          </a:prstGeom>
          <a:solidFill>
            <a:srgbClr val="333399"/>
          </a:solidFill>
          <a:ln w="9525">
            <a:solidFill>
              <a:schemeClr val="tx1"/>
            </a:solidFill>
            <a:round/>
            <a:headEnd/>
            <a:tailEnd/>
          </a:ln>
          <a:effectLst/>
        </p:spPr>
        <p:txBody>
          <a:bodyPr wrap="none" anchor="ctr"/>
          <a:lstStyle/>
          <a:p>
            <a:pPr algn="ctr" eaLnBrk="1" hangingPunct="1">
              <a:lnSpc>
                <a:spcPct val="100000"/>
              </a:lnSpc>
              <a:spcBef>
                <a:spcPct val="0"/>
              </a:spcBef>
              <a:buFontTx/>
              <a:buNone/>
            </a:pPr>
            <a:r>
              <a:rPr lang="en-US">
                <a:solidFill>
                  <a:schemeClr val="bg1"/>
                </a:solidFill>
                <a:latin typeface="Arial" pitchFamily="34" charset="0"/>
              </a:rPr>
              <a:t>Situational</a:t>
            </a:r>
          </a:p>
        </p:txBody>
      </p:sp>
      <p:sp>
        <p:nvSpPr>
          <p:cNvPr id="38928" name="Oval 16"/>
          <p:cNvSpPr>
            <a:spLocks noChangeArrowheads="1"/>
          </p:cNvSpPr>
          <p:nvPr/>
        </p:nvSpPr>
        <p:spPr bwMode="auto">
          <a:xfrm>
            <a:off x="7534156" y="4953000"/>
            <a:ext cx="2604400" cy="1219200"/>
          </a:xfrm>
          <a:prstGeom prst="ellipse">
            <a:avLst/>
          </a:prstGeom>
          <a:solidFill>
            <a:srgbClr val="333399"/>
          </a:solidFill>
          <a:ln w="9525">
            <a:solidFill>
              <a:schemeClr val="tx1"/>
            </a:solidFill>
            <a:round/>
            <a:headEnd/>
            <a:tailEnd/>
          </a:ln>
          <a:effectLst/>
        </p:spPr>
        <p:txBody>
          <a:bodyPr wrap="none" anchor="ctr"/>
          <a:lstStyle/>
          <a:p>
            <a:pPr algn="ctr" eaLnBrk="1" hangingPunct="1">
              <a:lnSpc>
                <a:spcPct val="100000"/>
              </a:lnSpc>
              <a:spcBef>
                <a:spcPct val="0"/>
              </a:spcBef>
              <a:buFontTx/>
              <a:buNone/>
            </a:pPr>
            <a:r>
              <a:rPr lang="en-US">
                <a:solidFill>
                  <a:schemeClr val="bg1"/>
                </a:solidFill>
                <a:latin typeface="Arial" pitchFamily="34" charset="0"/>
              </a:rPr>
              <a:t>Environmental</a:t>
            </a:r>
          </a:p>
        </p:txBody>
      </p:sp>
      <p:sp>
        <p:nvSpPr>
          <p:cNvPr id="19" name="Line 6"/>
          <p:cNvSpPr>
            <a:spLocks noChangeShapeType="1"/>
          </p:cNvSpPr>
          <p:nvPr/>
        </p:nvSpPr>
        <p:spPr bwMode="auto">
          <a:xfrm>
            <a:off x="1923256" y="2514600"/>
            <a:ext cx="0" cy="2133600"/>
          </a:xfrm>
          <a:prstGeom prst="line">
            <a:avLst/>
          </a:prstGeom>
          <a:noFill/>
          <a:ln w="28575">
            <a:solidFill>
              <a:schemeClr val="tx1"/>
            </a:solidFill>
            <a:round/>
            <a:headEnd type="triangle" w="med" len="med"/>
            <a:tailEnd type="triangle" w="med" len="med"/>
          </a:ln>
          <a:effec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8924"/>
                                        </p:tgtEl>
                                        <p:attrNameLst>
                                          <p:attrName>style.visibility</p:attrName>
                                        </p:attrNameLst>
                                      </p:cBhvr>
                                      <p:to>
                                        <p:strVal val="visible"/>
                                      </p:to>
                                    </p:set>
                                    <p:animEffect transition="in" filter="fade">
                                      <p:cBhvr>
                                        <p:cTn id="7" dur="1000"/>
                                        <p:tgtEl>
                                          <p:spTgt spid="3892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8925"/>
                                        </p:tgtEl>
                                        <p:attrNameLst>
                                          <p:attrName>style.visibility</p:attrName>
                                        </p:attrNameLst>
                                      </p:cBhvr>
                                      <p:to>
                                        <p:strVal val="visible"/>
                                      </p:to>
                                    </p:set>
                                    <p:animEffect transition="in" filter="fade">
                                      <p:cBhvr>
                                        <p:cTn id="11" dur="1000"/>
                                        <p:tgtEl>
                                          <p:spTgt spid="3892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8926"/>
                                        </p:tgtEl>
                                        <p:attrNameLst>
                                          <p:attrName>style.visibility</p:attrName>
                                        </p:attrNameLst>
                                      </p:cBhvr>
                                      <p:to>
                                        <p:strVal val="visible"/>
                                      </p:to>
                                    </p:set>
                                    <p:animEffect transition="in" filter="fade">
                                      <p:cBhvr>
                                        <p:cTn id="16" dur="2000"/>
                                        <p:tgtEl>
                                          <p:spTgt spid="38926"/>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38927"/>
                                        </p:tgtEl>
                                        <p:attrNameLst>
                                          <p:attrName>style.visibility</p:attrName>
                                        </p:attrNameLst>
                                      </p:cBhvr>
                                      <p:to>
                                        <p:strVal val="visible"/>
                                      </p:to>
                                    </p:set>
                                    <p:animEffect transition="in" filter="fade">
                                      <p:cBhvr>
                                        <p:cTn id="20" dur="1000"/>
                                        <p:tgtEl>
                                          <p:spTgt spid="38927"/>
                                        </p:tgtEl>
                                      </p:cBhvr>
                                    </p:animEffect>
                                  </p:childTnLst>
                                </p:cTn>
                              </p:par>
                            </p:childTnLst>
                          </p:cTn>
                        </p:par>
                        <p:par>
                          <p:cTn id="21" fill="hold">
                            <p:stCondLst>
                              <p:cond delay="3000"/>
                            </p:stCondLst>
                            <p:childTnLst>
                              <p:par>
                                <p:cTn id="22" presetID="10" presetClass="entr" presetSubtype="0" fill="hold" grpId="0" nodeType="afterEffect">
                                  <p:stCondLst>
                                    <p:cond delay="0"/>
                                  </p:stCondLst>
                                  <p:childTnLst>
                                    <p:set>
                                      <p:cBhvr>
                                        <p:cTn id="23" dur="1" fill="hold">
                                          <p:stCondLst>
                                            <p:cond delay="0"/>
                                          </p:stCondLst>
                                        </p:cTn>
                                        <p:tgtEl>
                                          <p:spTgt spid="38928"/>
                                        </p:tgtEl>
                                        <p:attrNameLst>
                                          <p:attrName>style.visibility</p:attrName>
                                        </p:attrNameLst>
                                      </p:cBhvr>
                                      <p:to>
                                        <p:strVal val="visible"/>
                                      </p:to>
                                    </p:set>
                                    <p:animEffect transition="in" filter="fade">
                                      <p:cBhvr>
                                        <p:cTn id="24" dur="1000"/>
                                        <p:tgtEl>
                                          <p:spTgt spid="389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4" grpId="0"/>
      <p:bldP spid="38925" grpId="0" animBg="1"/>
      <p:bldP spid="38926" grpId="0" animBg="1"/>
      <p:bldP spid="38927" grpId="0" animBg="1"/>
      <p:bldP spid="3892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837129" y="381000"/>
            <a:ext cx="7639327" cy="457200"/>
          </a:xfrm>
        </p:spPr>
        <p:txBody>
          <a:bodyPr>
            <a:noAutofit/>
          </a:bodyPr>
          <a:lstStyle/>
          <a:p>
            <a:r>
              <a:rPr lang="en-US" b="1" dirty="0" smtClean="0">
                <a:latin typeface="Arial" pitchFamily="34" charset="0"/>
                <a:cs typeface="Arial" pitchFamily="34" charset="0"/>
              </a:rPr>
              <a:t>1. Existential crises </a:t>
            </a:r>
            <a:endParaRPr lang="en-US" b="1" dirty="0">
              <a:latin typeface="Arial" pitchFamily="34" charset="0"/>
              <a:cs typeface="Arial" pitchFamily="34" charset="0"/>
            </a:endParaRPr>
          </a:p>
        </p:txBody>
      </p:sp>
      <p:sp>
        <p:nvSpPr>
          <p:cNvPr id="39939" name="Rectangle 3"/>
          <p:cNvSpPr>
            <a:spLocks noGrp="1" noChangeArrowheads="1"/>
          </p:cNvSpPr>
          <p:nvPr>
            <p:ph idx="1"/>
          </p:nvPr>
        </p:nvSpPr>
        <p:spPr>
          <a:xfrm>
            <a:off x="837129" y="1143000"/>
            <a:ext cx="9487456" cy="4953000"/>
          </a:xfrm>
        </p:spPr>
        <p:txBody>
          <a:bodyPr>
            <a:normAutofit/>
          </a:bodyPr>
          <a:lstStyle/>
          <a:p>
            <a:r>
              <a:rPr lang="en-US" sz="3300" dirty="0" smtClean="0">
                <a:latin typeface="Franklin Gothic Book" pitchFamily="34" charset="0"/>
              </a:rPr>
              <a:t>Refers </a:t>
            </a:r>
            <a:r>
              <a:rPr lang="en-US" sz="3300" dirty="0">
                <a:latin typeface="Franklin Gothic Book" pitchFamily="34" charset="0"/>
              </a:rPr>
              <a:t>to the conflicts and anxious feelings experienced when facing the significant human issues of </a:t>
            </a:r>
            <a:r>
              <a:rPr lang="en-US" sz="3300" u="sng" dirty="0">
                <a:latin typeface="Franklin Gothic Book" pitchFamily="34" charset="0"/>
              </a:rPr>
              <a:t>identity</a:t>
            </a:r>
            <a:r>
              <a:rPr lang="en-US" sz="3300" dirty="0">
                <a:latin typeface="Franklin Gothic Book" pitchFamily="34" charset="0"/>
              </a:rPr>
              <a:t>, </a:t>
            </a:r>
            <a:r>
              <a:rPr lang="en-US" sz="3300" u="sng" dirty="0">
                <a:latin typeface="Franklin Gothic Book" pitchFamily="34" charset="0"/>
              </a:rPr>
              <a:t>purpose</a:t>
            </a:r>
            <a:r>
              <a:rPr lang="en-US" sz="3300" dirty="0">
                <a:latin typeface="Franklin Gothic Book" pitchFamily="34" charset="0"/>
              </a:rPr>
              <a:t>, </a:t>
            </a:r>
            <a:r>
              <a:rPr lang="en-US" sz="3300" u="sng" dirty="0">
                <a:latin typeface="Franklin Gothic Book" pitchFamily="34" charset="0"/>
              </a:rPr>
              <a:t>responsibility</a:t>
            </a:r>
            <a:r>
              <a:rPr lang="en-US" sz="3300" dirty="0">
                <a:latin typeface="Franklin Gothic Book" pitchFamily="34" charset="0"/>
              </a:rPr>
              <a:t>, </a:t>
            </a:r>
            <a:r>
              <a:rPr lang="en-US" sz="3300" u="sng" dirty="0">
                <a:latin typeface="Franklin Gothic Book" pitchFamily="34" charset="0"/>
              </a:rPr>
              <a:t>freedom </a:t>
            </a:r>
            <a:r>
              <a:rPr lang="en-US" sz="3300" dirty="0">
                <a:latin typeface="Franklin Gothic Book" pitchFamily="34" charset="0"/>
              </a:rPr>
              <a:t>and </a:t>
            </a:r>
            <a:r>
              <a:rPr lang="en-US" sz="3300" u="sng" dirty="0">
                <a:latin typeface="Franklin Gothic Book" pitchFamily="34" charset="0"/>
              </a:rPr>
              <a:t>commitment</a:t>
            </a:r>
            <a:r>
              <a:rPr lang="en-US" sz="3300" dirty="0" smtClean="0">
                <a:latin typeface="Franklin Gothic Book" pitchFamily="34" charset="0"/>
              </a:rPr>
              <a:t>.”</a:t>
            </a:r>
          </a:p>
          <a:p>
            <a:r>
              <a:rPr lang="en-US" sz="3300" dirty="0" smtClean="0">
                <a:latin typeface="Franklin Gothic Book" pitchFamily="34" charset="0"/>
              </a:rPr>
              <a:t>Aka </a:t>
            </a:r>
            <a:r>
              <a:rPr lang="en-US" sz="3300" u="sng" dirty="0" smtClean="0">
                <a:latin typeface="Franklin Gothic Book" pitchFamily="34" charset="0"/>
              </a:rPr>
              <a:t>existential dread</a:t>
            </a:r>
            <a:r>
              <a:rPr lang="en-US" sz="3300" dirty="0" smtClean="0">
                <a:latin typeface="Franklin Gothic Book" pitchFamily="34" charset="0"/>
              </a:rPr>
              <a:t>, are </a:t>
            </a:r>
            <a:r>
              <a:rPr lang="en-US" sz="3300" b="1" u="sng" dirty="0" smtClean="0">
                <a:latin typeface="Franklin Gothic Book" pitchFamily="34" charset="0"/>
              </a:rPr>
              <a:t>moments </a:t>
            </a:r>
            <a:r>
              <a:rPr lang="en-US" sz="3300" dirty="0" smtClean="0">
                <a:latin typeface="Franklin Gothic Book" pitchFamily="34" charset="0"/>
              </a:rPr>
              <a:t>when individuals </a:t>
            </a:r>
            <a:r>
              <a:rPr lang="en-US" sz="3300" b="1" u="sng" dirty="0" smtClean="0">
                <a:latin typeface="Franklin Gothic Book" pitchFamily="34" charset="0"/>
              </a:rPr>
              <a:t>question </a:t>
            </a:r>
            <a:r>
              <a:rPr lang="en-US" sz="3300" dirty="0" smtClean="0">
                <a:latin typeface="Franklin Gothic Book" pitchFamily="34" charset="0"/>
              </a:rPr>
              <a:t>whether their lives have meaning, purpose, or value, and are negatively impacted by the contemplation</a:t>
            </a:r>
            <a:endParaRPr lang="en-US" sz="3300" dirty="0">
              <a:latin typeface="Franklin Gothic Book" pitchFamily="34" charset="0"/>
            </a:endParaRPr>
          </a:p>
        </p:txBody>
      </p:sp>
      <p:sp>
        <p:nvSpPr>
          <p:cNvPr id="6" name="Slide Number Placeholder 5"/>
          <p:cNvSpPr>
            <a:spLocks noGrp="1"/>
          </p:cNvSpPr>
          <p:nvPr>
            <p:ph type="sldNum" sz="quarter" idx="12"/>
          </p:nvPr>
        </p:nvSpPr>
        <p:spPr/>
        <p:txBody>
          <a:bodyPr/>
          <a:lstStyle/>
          <a:p>
            <a:fld id="{6CC39D20-96C1-43C2-AD54-DB2AF8C190BB}" type="slidenum">
              <a:rPr lang="en-US"/>
              <a:pPr/>
              <a:t>22</a:t>
            </a:fld>
            <a:endParaRPr lang="en-US"/>
          </a:p>
        </p:txBody>
      </p:sp>
      <p:sp>
        <p:nvSpPr>
          <p:cNvPr id="16386" name="AutoShape 2" descr="Word of 2019 is a Reminder of Earth's 'Existential' Crisis and Yours Too"/>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b="1" dirty="0" smtClean="0">
                <a:latin typeface="Arial" pitchFamily="34" charset="0"/>
                <a:cs typeface="Arial" pitchFamily="34" charset="0"/>
              </a:rPr>
              <a:t>2. Situational </a:t>
            </a:r>
            <a:r>
              <a:rPr lang="en-US" b="1" dirty="0">
                <a:latin typeface="Arial" pitchFamily="34" charset="0"/>
                <a:cs typeface="Arial" pitchFamily="34" charset="0"/>
              </a:rPr>
              <a:t>Crisis</a:t>
            </a:r>
          </a:p>
        </p:txBody>
      </p:sp>
      <p:sp>
        <p:nvSpPr>
          <p:cNvPr id="41987" name="Rectangle 3"/>
          <p:cNvSpPr>
            <a:spLocks noGrp="1" noChangeArrowheads="1"/>
          </p:cNvSpPr>
          <p:nvPr>
            <p:ph idx="1"/>
          </p:nvPr>
        </p:nvSpPr>
        <p:spPr/>
        <p:txBody>
          <a:bodyPr/>
          <a:lstStyle/>
          <a:p>
            <a:pPr>
              <a:lnSpc>
                <a:spcPct val="80000"/>
              </a:lnSpc>
            </a:pPr>
            <a:r>
              <a:rPr lang="en-US" sz="2800" dirty="0" smtClean="0"/>
              <a:t>Refers to Unanticipated </a:t>
            </a:r>
            <a:r>
              <a:rPr lang="en-US" sz="2800" dirty="0"/>
              <a:t>or sudden events arising from an external source that threaten the individual’s  integrity</a:t>
            </a:r>
          </a:p>
          <a:p>
            <a:pPr>
              <a:lnSpc>
                <a:spcPct val="80000"/>
              </a:lnSpc>
            </a:pPr>
            <a:endParaRPr lang="en-US" sz="2800" dirty="0" smtClean="0"/>
          </a:p>
          <a:p>
            <a:pPr>
              <a:lnSpc>
                <a:spcPct val="80000"/>
              </a:lnSpc>
            </a:pPr>
            <a:endParaRPr lang="en-US" sz="2800" dirty="0" smtClean="0"/>
          </a:p>
          <a:p>
            <a:pPr>
              <a:lnSpc>
                <a:spcPct val="80000"/>
              </a:lnSpc>
            </a:pPr>
            <a:r>
              <a:rPr lang="en-US" sz="2800" dirty="0" smtClean="0"/>
              <a:t>Examples</a:t>
            </a:r>
            <a:r>
              <a:rPr lang="en-US" sz="2800" dirty="0"/>
              <a:t>:</a:t>
            </a:r>
          </a:p>
          <a:p>
            <a:pPr>
              <a:lnSpc>
                <a:spcPct val="80000"/>
              </a:lnSpc>
            </a:pPr>
            <a:r>
              <a:rPr lang="en-US" sz="2800" dirty="0"/>
              <a:t>Job Loss,                                    Death Of Loved One</a:t>
            </a:r>
          </a:p>
          <a:p>
            <a:pPr>
              <a:lnSpc>
                <a:spcPct val="80000"/>
              </a:lnSpc>
            </a:pPr>
            <a:r>
              <a:rPr lang="en-US" sz="2800" dirty="0"/>
              <a:t>Abortion                                    Job Change</a:t>
            </a:r>
          </a:p>
          <a:p>
            <a:pPr>
              <a:lnSpc>
                <a:spcPct val="80000"/>
              </a:lnSpc>
            </a:pPr>
            <a:r>
              <a:rPr lang="en-US" sz="2800" dirty="0"/>
              <a:t>Financial Change                      Divorce</a:t>
            </a:r>
          </a:p>
          <a:p>
            <a:pPr>
              <a:lnSpc>
                <a:spcPct val="80000"/>
              </a:lnSpc>
            </a:pPr>
            <a:r>
              <a:rPr lang="en-US" sz="2800" dirty="0"/>
              <a:t>Severe Illness</a:t>
            </a:r>
          </a:p>
        </p:txBody>
      </p:sp>
      <p:sp>
        <p:nvSpPr>
          <p:cNvPr id="6" name="Slide Number Placeholder 5"/>
          <p:cNvSpPr>
            <a:spLocks noGrp="1"/>
          </p:cNvSpPr>
          <p:nvPr>
            <p:ph type="sldNum" sz="quarter" idx="12"/>
          </p:nvPr>
        </p:nvSpPr>
        <p:spPr/>
        <p:txBody>
          <a:bodyPr/>
          <a:lstStyle/>
          <a:p>
            <a:fld id="{4CD02E80-43A9-4003-951D-EBE13C0E9C85}" type="slidenum">
              <a:rPr lang="en-US"/>
              <a:pPr/>
              <a:t>23</a:t>
            </a:fld>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23056" y="457200"/>
            <a:ext cx="10838657" cy="609600"/>
          </a:xfrm>
        </p:spPr>
        <p:txBody>
          <a:bodyPr>
            <a:noAutofit/>
          </a:bodyPr>
          <a:lstStyle/>
          <a:p>
            <a:r>
              <a:rPr lang="en-US" b="1" dirty="0" smtClean="0">
                <a:latin typeface="Arial" pitchFamily="34" charset="0"/>
                <a:cs typeface="Arial" pitchFamily="34" charset="0"/>
              </a:rPr>
              <a:t>3. Developmental </a:t>
            </a:r>
            <a:r>
              <a:rPr lang="en-US" b="1" dirty="0">
                <a:latin typeface="Arial" pitchFamily="34" charset="0"/>
                <a:cs typeface="Arial" pitchFamily="34" charset="0"/>
              </a:rPr>
              <a:t>or maturational  crisis</a:t>
            </a:r>
          </a:p>
        </p:txBody>
      </p:sp>
      <p:sp>
        <p:nvSpPr>
          <p:cNvPr id="43011" name="Rectangle 3"/>
          <p:cNvSpPr>
            <a:spLocks noGrp="1" noChangeArrowheads="1"/>
          </p:cNvSpPr>
          <p:nvPr>
            <p:ph idx="1"/>
          </p:nvPr>
        </p:nvSpPr>
        <p:spPr>
          <a:xfrm>
            <a:off x="399256" y="1219200"/>
            <a:ext cx="10483414" cy="5334000"/>
          </a:xfrm>
        </p:spPr>
        <p:txBody>
          <a:bodyPr/>
          <a:lstStyle/>
          <a:p>
            <a:pPr>
              <a:lnSpc>
                <a:spcPct val="90000"/>
              </a:lnSpc>
            </a:pPr>
            <a:r>
              <a:rPr lang="en-US" sz="2800" b="1" u="sng" dirty="0"/>
              <a:t>Erikson</a:t>
            </a:r>
            <a:r>
              <a:rPr lang="en-US" sz="2800" dirty="0"/>
              <a:t> found that there were specific times in normal development when anxiety or stress increases &amp; could precipitate a maturational crisis </a:t>
            </a:r>
          </a:p>
          <a:p>
            <a:pPr>
              <a:lnSpc>
                <a:spcPct val="90000"/>
              </a:lnSpc>
            </a:pPr>
            <a:r>
              <a:rPr lang="en-US" sz="2800" b="1" dirty="0"/>
              <a:t>Examples </a:t>
            </a:r>
            <a:endParaRPr lang="en-US" sz="2800" b="1" dirty="0" smtClean="0"/>
          </a:p>
          <a:p>
            <a:pPr lvl="1">
              <a:lnSpc>
                <a:spcPct val="90000"/>
              </a:lnSpc>
            </a:pPr>
            <a:r>
              <a:rPr lang="en-US" sz="2400" dirty="0" smtClean="0"/>
              <a:t>being </a:t>
            </a:r>
            <a:r>
              <a:rPr lang="en-US" sz="2400" dirty="0"/>
              <a:t>born, mastering control of body functions, starting school, experiencing puberty, leaving home, getting married, becoming a parent, losing physical youthfulness &amp; entering retirement </a:t>
            </a:r>
          </a:p>
          <a:p>
            <a:pPr>
              <a:lnSpc>
                <a:spcPct val="90000"/>
              </a:lnSpc>
            </a:pPr>
            <a:r>
              <a:rPr lang="en-US" sz="2800" dirty="0">
                <a:solidFill>
                  <a:srgbClr val="FF0000"/>
                </a:solidFill>
              </a:rPr>
              <a:t>Why are these times considered a crisis for some &amp; not for other? </a:t>
            </a:r>
          </a:p>
          <a:p>
            <a:pPr>
              <a:lnSpc>
                <a:spcPct val="90000"/>
              </a:lnSpc>
            </a:pPr>
            <a:r>
              <a:rPr lang="en-US" sz="2800" dirty="0"/>
              <a:t>It is thought that some people are unable to make the role changes necessary for the new maturational level. </a:t>
            </a:r>
            <a:endParaRPr lang="en-US" sz="1800" dirty="0"/>
          </a:p>
        </p:txBody>
      </p:sp>
      <p:sp>
        <p:nvSpPr>
          <p:cNvPr id="6" name="Slide Number Placeholder 5"/>
          <p:cNvSpPr>
            <a:spLocks noGrp="1"/>
          </p:cNvSpPr>
          <p:nvPr>
            <p:ph type="sldNum" sz="quarter" idx="12"/>
          </p:nvPr>
        </p:nvSpPr>
        <p:spPr/>
        <p:txBody>
          <a:bodyPr/>
          <a:lstStyle/>
          <a:p>
            <a:fld id="{7EC78540-4CEF-496F-A5B2-4E031535D014}" type="slidenum">
              <a:rPr lang="en-US"/>
              <a:pPr/>
              <a:t>24</a:t>
            </a:fld>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65071" y="228600"/>
            <a:ext cx="10324585" cy="762000"/>
          </a:xfrm>
        </p:spPr>
        <p:txBody>
          <a:bodyPr/>
          <a:lstStyle/>
          <a:p>
            <a:r>
              <a:rPr lang="en-US" sz="4000" dirty="0" smtClean="0"/>
              <a:t>Cont…</a:t>
            </a:r>
            <a:endParaRPr lang="en-US" sz="4000" dirty="0"/>
          </a:p>
        </p:txBody>
      </p:sp>
      <p:sp>
        <p:nvSpPr>
          <p:cNvPr id="51203" name="Rectangle 3"/>
          <p:cNvSpPr>
            <a:spLocks noGrp="1" noChangeArrowheads="1"/>
          </p:cNvSpPr>
          <p:nvPr>
            <p:ph idx="1"/>
          </p:nvPr>
        </p:nvSpPr>
        <p:spPr>
          <a:xfrm>
            <a:off x="372057" y="1447800"/>
            <a:ext cx="10789656" cy="4648200"/>
          </a:xfrm>
        </p:spPr>
        <p:txBody>
          <a:bodyPr/>
          <a:lstStyle/>
          <a:p>
            <a:pPr>
              <a:lnSpc>
                <a:spcPct val="80000"/>
              </a:lnSpc>
            </a:pPr>
            <a:r>
              <a:rPr lang="en-US" sz="2800" dirty="0"/>
              <a:t>A good example might be the </a:t>
            </a:r>
            <a:r>
              <a:rPr lang="en-US" sz="2800" b="1" u="sng" dirty="0"/>
              <a:t>birth of a </a:t>
            </a:r>
            <a:r>
              <a:rPr lang="en-US" sz="2800" b="1" u="sng"/>
              <a:t>first </a:t>
            </a:r>
            <a:r>
              <a:rPr lang="en-US" sz="2800" b="1" u="sng" smtClean="0"/>
              <a:t>child</a:t>
            </a:r>
            <a:r>
              <a:rPr lang="en-US" sz="2800" smtClean="0"/>
              <a:t>–One </a:t>
            </a:r>
            <a:r>
              <a:rPr lang="en-US" sz="2800" dirty="0"/>
              <a:t>couple is able to adapt &amp; make the role change while another couple cannot readily adapt to the new role of being parents. </a:t>
            </a:r>
          </a:p>
          <a:p>
            <a:pPr>
              <a:lnSpc>
                <a:spcPct val="80000"/>
              </a:lnSpc>
            </a:pPr>
            <a:r>
              <a:rPr lang="en-US" sz="2800" dirty="0"/>
              <a:t>There are three reasons why people may not be able to prevent a maturational crisis. </a:t>
            </a:r>
          </a:p>
          <a:p>
            <a:pPr lvl="1">
              <a:lnSpc>
                <a:spcPct val="80000"/>
              </a:lnSpc>
            </a:pPr>
            <a:r>
              <a:rPr lang="en-US" dirty="0"/>
              <a:t>They can’t see themselves in the new role. </a:t>
            </a:r>
          </a:p>
          <a:p>
            <a:pPr lvl="1">
              <a:lnSpc>
                <a:spcPct val="80000"/>
              </a:lnSpc>
            </a:pPr>
            <a:r>
              <a:rPr lang="en-US" dirty="0"/>
              <a:t>They lack the interpersonal resources to make the role change (i.e. they are not flexible enough to change). </a:t>
            </a:r>
          </a:p>
          <a:p>
            <a:pPr lvl="1">
              <a:lnSpc>
                <a:spcPct val="80000"/>
              </a:lnSpc>
            </a:pPr>
            <a:r>
              <a:rPr lang="en-US" dirty="0"/>
              <a:t>Other people may refuse to recognize the role change</a:t>
            </a:r>
            <a:r>
              <a:rPr lang="en-US" sz="1600" dirty="0"/>
              <a:t>.</a:t>
            </a:r>
          </a:p>
        </p:txBody>
      </p:sp>
      <p:sp>
        <p:nvSpPr>
          <p:cNvPr id="6" name="Slide Number Placeholder 5"/>
          <p:cNvSpPr>
            <a:spLocks noGrp="1"/>
          </p:cNvSpPr>
          <p:nvPr>
            <p:ph type="sldNum" sz="quarter" idx="12"/>
          </p:nvPr>
        </p:nvSpPr>
        <p:spPr/>
        <p:txBody>
          <a:bodyPr/>
          <a:lstStyle/>
          <a:p>
            <a:fld id="{EB2ACA62-12A4-4844-BF42-DCC5326C11BF}" type="slidenum">
              <a:rPr lang="en-US"/>
              <a:pPr/>
              <a:t>25</a:t>
            </a:fld>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b="1" dirty="0" smtClean="0">
                <a:latin typeface="Arial" pitchFamily="34" charset="0"/>
                <a:cs typeface="Arial" pitchFamily="34" charset="0"/>
              </a:rPr>
              <a:t>4. Environmental </a:t>
            </a:r>
            <a:r>
              <a:rPr lang="en-US" b="1" dirty="0">
                <a:latin typeface="Arial" pitchFamily="34" charset="0"/>
                <a:cs typeface="Arial" pitchFamily="34" charset="0"/>
              </a:rPr>
              <a:t>crisis</a:t>
            </a:r>
          </a:p>
        </p:txBody>
      </p:sp>
      <p:sp>
        <p:nvSpPr>
          <p:cNvPr id="44035" name="Rectangle 3"/>
          <p:cNvSpPr>
            <a:spLocks noGrp="1" noChangeArrowheads="1"/>
          </p:cNvSpPr>
          <p:nvPr>
            <p:ph idx="1"/>
          </p:nvPr>
        </p:nvSpPr>
        <p:spPr/>
        <p:txBody>
          <a:bodyPr/>
          <a:lstStyle/>
          <a:p>
            <a:r>
              <a:rPr lang="en-US" sz="2800" b="1" dirty="0"/>
              <a:t>An unplanned, accidental event that is not part of everyday life.</a:t>
            </a:r>
          </a:p>
          <a:p>
            <a:r>
              <a:rPr lang="en-US" sz="2800" dirty="0"/>
              <a:t>May be </a:t>
            </a:r>
            <a:endParaRPr lang="en-US" sz="2800" dirty="0" smtClean="0"/>
          </a:p>
          <a:p>
            <a:pPr lvl="1"/>
            <a:r>
              <a:rPr lang="en-US" sz="2400" dirty="0" smtClean="0"/>
              <a:t>a </a:t>
            </a:r>
            <a:r>
              <a:rPr lang="en-US" sz="2400" dirty="0"/>
              <a:t>natural disaster </a:t>
            </a:r>
          </a:p>
          <a:p>
            <a:pPr lvl="1"/>
            <a:r>
              <a:rPr lang="en-US" sz="2400" dirty="0"/>
              <a:t>flood, fire or earthquake</a:t>
            </a:r>
          </a:p>
          <a:p>
            <a:pPr lvl="1"/>
            <a:r>
              <a:rPr lang="en-US" sz="2400" dirty="0"/>
              <a:t>National disaster</a:t>
            </a:r>
          </a:p>
          <a:p>
            <a:pPr lvl="1"/>
            <a:r>
              <a:rPr lang="en-US" sz="2400" dirty="0"/>
              <a:t>war, riot</a:t>
            </a:r>
          </a:p>
          <a:p>
            <a:pPr lvl="1"/>
            <a:r>
              <a:rPr lang="en-US" sz="2400" dirty="0"/>
              <a:t>Crime of violence </a:t>
            </a:r>
          </a:p>
          <a:p>
            <a:pPr lvl="1"/>
            <a:r>
              <a:rPr lang="en-US" sz="2400" dirty="0"/>
              <a:t>rape, murder, spousal or child abuse </a:t>
            </a:r>
          </a:p>
        </p:txBody>
      </p:sp>
      <p:sp>
        <p:nvSpPr>
          <p:cNvPr id="6" name="Slide Number Placeholder 5"/>
          <p:cNvSpPr>
            <a:spLocks noGrp="1"/>
          </p:cNvSpPr>
          <p:nvPr>
            <p:ph type="sldNum" sz="quarter" idx="12"/>
          </p:nvPr>
        </p:nvSpPr>
        <p:spPr/>
        <p:txBody>
          <a:bodyPr/>
          <a:lstStyle/>
          <a:p>
            <a:fld id="{0E554D19-8CAF-4102-A0A2-1F9D405FC18F}" type="slidenum">
              <a:rPr lang="en-US"/>
              <a:pPr/>
              <a:t>26</a:t>
            </a:fld>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CRISIS INTERVENTION</a:t>
            </a:r>
          </a:p>
        </p:txBody>
      </p:sp>
      <p:sp>
        <p:nvSpPr>
          <p:cNvPr id="45059" name="Rectangle 3"/>
          <p:cNvSpPr>
            <a:spLocks noGrp="1" noChangeArrowheads="1"/>
          </p:cNvSpPr>
          <p:nvPr>
            <p:ph idx="1"/>
          </p:nvPr>
        </p:nvSpPr>
        <p:spPr>
          <a:xfrm>
            <a:off x="837129" y="1752600"/>
            <a:ext cx="9487456" cy="4343400"/>
          </a:xfrm>
        </p:spPr>
        <p:txBody>
          <a:bodyPr>
            <a:normAutofit/>
          </a:bodyPr>
          <a:lstStyle/>
          <a:p>
            <a:r>
              <a:rPr lang="en-US" sz="3600" b="1" smtClean="0"/>
              <a:t>Goals</a:t>
            </a:r>
            <a:endParaRPr lang="en-US" sz="3600" b="1" dirty="0"/>
          </a:p>
          <a:p>
            <a:pPr lvl="1"/>
            <a:r>
              <a:rPr lang="en-US" sz="3200" dirty="0"/>
              <a:t>Relief of symptoms</a:t>
            </a:r>
          </a:p>
          <a:p>
            <a:pPr lvl="1"/>
            <a:r>
              <a:rPr lang="en-US" sz="3200" dirty="0"/>
              <a:t>Restoration of pre-crisis level of functioning</a:t>
            </a:r>
          </a:p>
          <a:p>
            <a:pPr lvl="1"/>
            <a:r>
              <a:rPr lang="en-US" sz="3200" dirty="0"/>
              <a:t>Understanding precipitating events and their contributions to disequilibrium</a:t>
            </a:r>
          </a:p>
          <a:p>
            <a:pPr lvl="1"/>
            <a:r>
              <a:rPr lang="en-US" sz="3200" dirty="0"/>
              <a:t>Remedial measures to address results of crisis and prevent future crisis.</a:t>
            </a:r>
          </a:p>
          <a:p>
            <a:endParaRPr lang="en-US" sz="3600" dirty="0"/>
          </a:p>
        </p:txBody>
      </p:sp>
      <p:sp>
        <p:nvSpPr>
          <p:cNvPr id="6" name="Slide Number Placeholder 5"/>
          <p:cNvSpPr>
            <a:spLocks noGrp="1"/>
          </p:cNvSpPr>
          <p:nvPr>
            <p:ph type="sldNum" sz="quarter" idx="12"/>
          </p:nvPr>
        </p:nvSpPr>
        <p:spPr/>
        <p:txBody>
          <a:bodyPr/>
          <a:lstStyle/>
          <a:p>
            <a:fld id="{D4B7A441-5A61-4AE7-9189-52F1BD1E742B}" type="slidenum">
              <a:rPr lang="en-US"/>
              <a:pPr/>
              <a:t>27</a:t>
            </a:fld>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37129" y="76200"/>
            <a:ext cx="9487456" cy="533400"/>
          </a:xfrm>
        </p:spPr>
        <p:txBody>
          <a:bodyPr>
            <a:normAutofit fontScale="90000"/>
          </a:bodyPr>
          <a:lstStyle/>
          <a:p>
            <a:r>
              <a:rPr lang="en-US" b="1" dirty="0" smtClean="0"/>
              <a:t>PHASES OF CRISIS INTERVENTION</a:t>
            </a:r>
            <a:endParaRPr lang="en-US" b="1" dirty="0"/>
          </a:p>
        </p:txBody>
      </p:sp>
      <p:sp>
        <p:nvSpPr>
          <p:cNvPr id="46083" name="Rectangle 3"/>
          <p:cNvSpPr>
            <a:spLocks noGrp="1" noChangeArrowheads="1"/>
          </p:cNvSpPr>
          <p:nvPr>
            <p:ph idx="1"/>
          </p:nvPr>
        </p:nvSpPr>
        <p:spPr>
          <a:xfrm>
            <a:off x="372057" y="762000"/>
            <a:ext cx="10417599" cy="5791200"/>
          </a:xfrm>
        </p:spPr>
        <p:txBody>
          <a:bodyPr/>
          <a:lstStyle/>
          <a:p>
            <a:pPr>
              <a:lnSpc>
                <a:spcPct val="90000"/>
              </a:lnSpc>
              <a:buNone/>
            </a:pPr>
            <a:r>
              <a:rPr lang="en-US" sz="3600" b="1" dirty="0" smtClean="0"/>
              <a:t>1. </a:t>
            </a:r>
            <a:r>
              <a:rPr lang="en-US" sz="3600" b="1" u="sng" dirty="0" smtClean="0"/>
              <a:t>Beginning </a:t>
            </a:r>
            <a:r>
              <a:rPr lang="en-US" sz="3600" b="1" u="sng" dirty="0"/>
              <a:t>Phase</a:t>
            </a:r>
          </a:p>
          <a:p>
            <a:pPr lvl="1">
              <a:lnSpc>
                <a:spcPct val="90000"/>
              </a:lnSpc>
            </a:pPr>
            <a:r>
              <a:rPr lang="en-US" sz="3200" dirty="0"/>
              <a:t>Establish contact</a:t>
            </a:r>
          </a:p>
          <a:p>
            <a:pPr lvl="1">
              <a:lnSpc>
                <a:spcPct val="90000"/>
              </a:lnSpc>
            </a:pPr>
            <a:r>
              <a:rPr lang="en-US" sz="3200" dirty="0"/>
              <a:t>Distinguish between a active crisis and or anticipatory crisis</a:t>
            </a:r>
          </a:p>
          <a:p>
            <a:pPr lvl="2">
              <a:lnSpc>
                <a:spcPct val="90000"/>
              </a:lnSpc>
            </a:pPr>
            <a:r>
              <a:rPr lang="en-US" sz="2500" dirty="0"/>
              <a:t>Assess</a:t>
            </a:r>
          </a:p>
          <a:p>
            <a:pPr lvl="3">
              <a:lnSpc>
                <a:spcPct val="90000"/>
              </a:lnSpc>
            </a:pPr>
            <a:r>
              <a:rPr lang="en-US" sz="2100" dirty="0"/>
              <a:t>Precipitating Factors</a:t>
            </a:r>
          </a:p>
          <a:p>
            <a:pPr lvl="3">
              <a:lnSpc>
                <a:spcPct val="90000"/>
              </a:lnSpc>
            </a:pPr>
            <a:r>
              <a:rPr lang="en-US" sz="2100" dirty="0"/>
              <a:t>Actual Crisis Event (What happened)</a:t>
            </a:r>
          </a:p>
          <a:p>
            <a:pPr lvl="3">
              <a:lnSpc>
                <a:spcPct val="90000"/>
              </a:lnSpc>
            </a:pPr>
            <a:r>
              <a:rPr lang="en-US" sz="2100" dirty="0"/>
              <a:t>Client’s Subjective Response</a:t>
            </a:r>
          </a:p>
          <a:p>
            <a:pPr lvl="3">
              <a:lnSpc>
                <a:spcPct val="90000"/>
              </a:lnSpc>
            </a:pPr>
            <a:r>
              <a:rPr lang="en-US" sz="2100" dirty="0"/>
              <a:t>Historic and Current Coping Skills, Resources, and Strengths</a:t>
            </a:r>
          </a:p>
          <a:p>
            <a:pPr lvl="3">
              <a:lnSpc>
                <a:spcPct val="90000"/>
              </a:lnSpc>
            </a:pPr>
            <a:r>
              <a:rPr lang="en-US" sz="2100" dirty="0"/>
              <a:t>Client’s Functional Skills &amp; Abilities</a:t>
            </a:r>
          </a:p>
          <a:p>
            <a:pPr lvl="3">
              <a:lnSpc>
                <a:spcPct val="90000"/>
              </a:lnSpc>
            </a:pPr>
            <a:r>
              <a:rPr lang="en-US" sz="2100" dirty="0"/>
              <a:t>Triage the Most Pressing Concerns</a:t>
            </a:r>
          </a:p>
          <a:p>
            <a:pPr lvl="3">
              <a:lnSpc>
                <a:spcPct val="90000"/>
              </a:lnSpc>
            </a:pPr>
            <a:r>
              <a:rPr lang="en-US" sz="2100" dirty="0"/>
              <a:t>Contract with the Client Specific Goals &amp; Interventions</a:t>
            </a:r>
          </a:p>
        </p:txBody>
      </p:sp>
      <p:sp>
        <p:nvSpPr>
          <p:cNvPr id="6" name="Slide Number Placeholder 5"/>
          <p:cNvSpPr>
            <a:spLocks noGrp="1"/>
          </p:cNvSpPr>
          <p:nvPr>
            <p:ph type="sldNum" sz="quarter" idx="12"/>
          </p:nvPr>
        </p:nvSpPr>
        <p:spPr/>
        <p:txBody>
          <a:bodyPr/>
          <a:lstStyle/>
          <a:p>
            <a:fld id="{ACD10FB4-3160-4C98-952F-4D02AB91A42A}" type="slidenum">
              <a:rPr lang="en-US"/>
              <a:pPr/>
              <a:t>28</a:t>
            </a:fld>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Phases of Crisis Intervention</a:t>
            </a:r>
          </a:p>
        </p:txBody>
      </p:sp>
      <p:sp>
        <p:nvSpPr>
          <p:cNvPr id="47107" name="Rectangle 3"/>
          <p:cNvSpPr>
            <a:spLocks noGrp="1" noChangeArrowheads="1"/>
          </p:cNvSpPr>
          <p:nvPr>
            <p:ph idx="1"/>
          </p:nvPr>
        </p:nvSpPr>
        <p:spPr/>
        <p:txBody>
          <a:bodyPr/>
          <a:lstStyle/>
          <a:p>
            <a:pPr>
              <a:lnSpc>
                <a:spcPct val="90000"/>
              </a:lnSpc>
              <a:buNone/>
            </a:pPr>
            <a:r>
              <a:rPr lang="en-US" sz="3100" b="1" dirty="0" smtClean="0"/>
              <a:t>2. </a:t>
            </a:r>
            <a:r>
              <a:rPr lang="en-US" sz="3100" b="1" u="sng" dirty="0" smtClean="0"/>
              <a:t>Middle </a:t>
            </a:r>
            <a:r>
              <a:rPr lang="en-US" sz="3100" b="1" u="sng" dirty="0"/>
              <a:t>Phase</a:t>
            </a:r>
          </a:p>
          <a:p>
            <a:pPr lvl="1">
              <a:lnSpc>
                <a:spcPct val="90000"/>
              </a:lnSpc>
            </a:pPr>
            <a:r>
              <a:rPr lang="en-US" dirty="0"/>
              <a:t>Initially the social worker takes an </a:t>
            </a:r>
            <a:r>
              <a:rPr lang="en-US" b="1" u="sng" dirty="0"/>
              <a:t>active role </a:t>
            </a:r>
            <a:r>
              <a:rPr lang="en-US" dirty="0"/>
              <a:t>in implementing the goals and objective contracted; </a:t>
            </a:r>
            <a:r>
              <a:rPr lang="en-US" dirty="0" smtClean="0"/>
              <a:t>however </a:t>
            </a:r>
            <a:r>
              <a:rPr lang="en-US" dirty="0"/>
              <a:t>as </a:t>
            </a:r>
            <a:r>
              <a:rPr lang="en-US" u="sng" dirty="0"/>
              <a:t>homeostasis </a:t>
            </a:r>
            <a:r>
              <a:rPr lang="en-US" dirty="0"/>
              <a:t>is restored to the client the social worker becomes more </a:t>
            </a:r>
            <a:r>
              <a:rPr lang="en-US" b="1" u="sng" dirty="0"/>
              <a:t>passive</a:t>
            </a:r>
            <a:r>
              <a:rPr lang="en-US" dirty="0"/>
              <a:t>.</a:t>
            </a:r>
          </a:p>
          <a:p>
            <a:pPr lvl="1">
              <a:lnSpc>
                <a:spcPct val="90000"/>
              </a:lnSpc>
            </a:pPr>
            <a:r>
              <a:rPr lang="en-US" dirty="0"/>
              <a:t>Carry out contracted goals, objectives, and tasks</a:t>
            </a:r>
          </a:p>
          <a:p>
            <a:pPr lvl="1">
              <a:lnSpc>
                <a:spcPct val="90000"/>
              </a:lnSpc>
            </a:pPr>
            <a:r>
              <a:rPr lang="en-US" dirty="0"/>
              <a:t>Help client develop resources, systems, and supports to address the residual issues of the crisis and develop preventive, maintenance </a:t>
            </a:r>
            <a:r>
              <a:rPr lang="en-US" dirty="0" smtClean="0"/>
              <a:t>strategies</a:t>
            </a:r>
            <a:endParaRPr lang="en-US" dirty="0"/>
          </a:p>
        </p:txBody>
      </p:sp>
      <p:sp>
        <p:nvSpPr>
          <p:cNvPr id="6" name="Slide Number Placeholder 5"/>
          <p:cNvSpPr>
            <a:spLocks noGrp="1"/>
          </p:cNvSpPr>
          <p:nvPr>
            <p:ph type="sldNum" sz="quarter" idx="12"/>
          </p:nvPr>
        </p:nvSpPr>
        <p:spPr/>
        <p:txBody>
          <a:bodyPr/>
          <a:lstStyle/>
          <a:p>
            <a:fld id="{4F4E95F8-1F70-4EA4-8102-D716F8B726BD}" type="slidenum">
              <a:rPr lang="en-US"/>
              <a:pPr/>
              <a:t>29</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dangerous or worrying time: </a:t>
            </a:r>
            <a:r>
              <a:rPr lang="en-US" dirty="0"/>
              <a:t>a situation or period in which things are very uncertain, difficult, or painful, especially a time when action must be taken to avoid complete disaster or </a:t>
            </a:r>
            <a:r>
              <a:rPr lang="en-US" dirty="0" smtClean="0"/>
              <a:t>breakdown</a:t>
            </a:r>
          </a:p>
          <a:p>
            <a:endParaRPr lang="en-US" dirty="0"/>
          </a:p>
          <a:p>
            <a:r>
              <a:rPr lang="en-US" b="1" dirty="0" smtClean="0"/>
              <a:t>critical moment: </a:t>
            </a:r>
            <a:r>
              <a:rPr lang="en-US" dirty="0" smtClean="0"/>
              <a:t>a time when something very important for the future happens or is decided</a:t>
            </a:r>
          </a:p>
          <a:p>
            <a:endParaRPr lang="en-US" dirty="0"/>
          </a:p>
        </p:txBody>
      </p:sp>
      <p:sp>
        <p:nvSpPr>
          <p:cNvPr id="5" name="Slide Number Placeholder 4"/>
          <p:cNvSpPr>
            <a:spLocks noGrp="1"/>
          </p:cNvSpPr>
          <p:nvPr>
            <p:ph type="sldNum" sz="quarter" idx="12"/>
          </p:nvPr>
        </p:nvSpPr>
        <p:spPr/>
        <p:txBody>
          <a:bodyPr/>
          <a:lstStyle/>
          <a:p>
            <a:fld id="{8E5622C3-F107-4420-BF44-CF57580EC7B4}" type="slidenum">
              <a:rPr lang="en-US" smtClean="0"/>
              <a:pPr/>
              <a:t>3</a:t>
            </a:fld>
            <a:endParaRPr lang="en-U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837129" y="533400"/>
            <a:ext cx="9487456" cy="762000"/>
          </a:xfrm>
        </p:spPr>
        <p:txBody>
          <a:bodyPr/>
          <a:lstStyle/>
          <a:p>
            <a:r>
              <a:rPr lang="en-US"/>
              <a:t>Phases of Crisis Intervention</a:t>
            </a:r>
          </a:p>
        </p:txBody>
      </p:sp>
      <p:sp>
        <p:nvSpPr>
          <p:cNvPr id="48131" name="Rectangle 3"/>
          <p:cNvSpPr>
            <a:spLocks noGrp="1" noChangeArrowheads="1"/>
          </p:cNvSpPr>
          <p:nvPr>
            <p:ph idx="1"/>
          </p:nvPr>
        </p:nvSpPr>
        <p:spPr>
          <a:xfrm>
            <a:off x="372057" y="1447800"/>
            <a:ext cx="10510613" cy="4876800"/>
          </a:xfrm>
        </p:spPr>
        <p:txBody>
          <a:bodyPr/>
          <a:lstStyle/>
          <a:p>
            <a:pPr>
              <a:lnSpc>
                <a:spcPct val="90000"/>
              </a:lnSpc>
              <a:buNone/>
            </a:pPr>
            <a:r>
              <a:rPr lang="en-US" sz="3100" b="1" dirty="0" smtClean="0"/>
              <a:t>3. </a:t>
            </a:r>
            <a:r>
              <a:rPr lang="en-US" sz="3100" b="1" u="sng" dirty="0" smtClean="0"/>
              <a:t>End </a:t>
            </a:r>
            <a:r>
              <a:rPr lang="en-US" sz="3100" b="1" u="sng" dirty="0"/>
              <a:t>Phase</a:t>
            </a:r>
          </a:p>
          <a:p>
            <a:pPr lvl="1">
              <a:lnSpc>
                <a:spcPct val="90000"/>
              </a:lnSpc>
            </a:pPr>
            <a:r>
              <a:rPr lang="en-US" sz="3200" dirty="0"/>
              <a:t>Termination</a:t>
            </a:r>
          </a:p>
          <a:p>
            <a:pPr lvl="2">
              <a:lnSpc>
                <a:spcPct val="90000"/>
              </a:lnSpc>
            </a:pPr>
            <a:r>
              <a:rPr lang="en-US" sz="2800" dirty="0"/>
              <a:t>Review progress of the case with the client including key themes and tasks accomplished</a:t>
            </a:r>
          </a:p>
          <a:p>
            <a:pPr lvl="2">
              <a:lnSpc>
                <a:spcPct val="90000"/>
              </a:lnSpc>
            </a:pPr>
            <a:r>
              <a:rPr lang="en-US" sz="2800" dirty="0"/>
              <a:t>Review current resources, supports, and systems developed to address the crisis</a:t>
            </a:r>
          </a:p>
          <a:p>
            <a:pPr lvl="2">
              <a:lnSpc>
                <a:spcPct val="90000"/>
              </a:lnSpc>
            </a:pPr>
            <a:r>
              <a:rPr lang="en-US" sz="2800" dirty="0"/>
              <a:t>Review preventative and maintenance devices developed</a:t>
            </a:r>
          </a:p>
          <a:p>
            <a:pPr lvl="2">
              <a:lnSpc>
                <a:spcPct val="90000"/>
              </a:lnSpc>
            </a:pPr>
            <a:r>
              <a:rPr lang="en-US" sz="2800" dirty="0"/>
              <a:t>Discuss future oriented, hope focused…this too shall pass…plans </a:t>
            </a:r>
          </a:p>
          <a:p>
            <a:pPr>
              <a:lnSpc>
                <a:spcPct val="90000"/>
              </a:lnSpc>
            </a:pPr>
            <a:endParaRPr lang="en-US" sz="3600" dirty="0"/>
          </a:p>
        </p:txBody>
      </p:sp>
      <p:sp>
        <p:nvSpPr>
          <p:cNvPr id="6" name="Slide Number Placeholder 5"/>
          <p:cNvSpPr>
            <a:spLocks noGrp="1"/>
          </p:cNvSpPr>
          <p:nvPr>
            <p:ph type="sldNum" sz="quarter" idx="12"/>
          </p:nvPr>
        </p:nvSpPr>
        <p:spPr/>
        <p:txBody>
          <a:bodyPr/>
          <a:lstStyle/>
          <a:p>
            <a:fld id="{B8E19179-3B31-49EF-B3D7-4B2BA54B1CE6}" type="slidenum">
              <a:rPr lang="en-US"/>
              <a:pPr/>
              <a:t>30</a:t>
            </a:fld>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b="1" u="sng" dirty="0"/>
              <a:t>Principals of Crisis Intervention</a:t>
            </a:r>
          </a:p>
        </p:txBody>
      </p:sp>
      <p:sp>
        <p:nvSpPr>
          <p:cNvPr id="49155" name="Rectangle 3"/>
          <p:cNvSpPr>
            <a:spLocks noGrp="1" noChangeArrowheads="1"/>
          </p:cNvSpPr>
          <p:nvPr>
            <p:ph idx="1"/>
          </p:nvPr>
        </p:nvSpPr>
        <p:spPr/>
        <p:txBody>
          <a:bodyPr/>
          <a:lstStyle/>
          <a:p>
            <a:pPr>
              <a:lnSpc>
                <a:spcPct val="90000"/>
              </a:lnSpc>
              <a:buNone/>
            </a:pPr>
            <a:r>
              <a:rPr lang="en-US" u="sng" dirty="0" smtClean="0"/>
              <a:t>Kathleen Ell</a:t>
            </a:r>
            <a:endParaRPr lang="en-US" u="sng" dirty="0"/>
          </a:p>
          <a:p>
            <a:pPr marL="514350" indent="-514350">
              <a:lnSpc>
                <a:spcPct val="90000"/>
              </a:lnSpc>
              <a:buFont typeface="+mj-lt"/>
              <a:buAutoNum type="arabicPeriod"/>
            </a:pPr>
            <a:r>
              <a:rPr lang="en-US" u="sng" dirty="0" smtClean="0"/>
              <a:t>Aid </a:t>
            </a:r>
            <a:r>
              <a:rPr lang="en-US" dirty="0"/>
              <a:t>is </a:t>
            </a:r>
            <a:r>
              <a:rPr lang="en-US" dirty="0" smtClean="0"/>
              <a:t>provided </a:t>
            </a:r>
            <a:r>
              <a:rPr lang="en-US" dirty="0"/>
              <a:t>as quickly as </a:t>
            </a:r>
            <a:r>
              <a:rPr lang="en-US" dirty="0" smtClean="0"/>
              <a:t>possible, often through outreach programs</a:t>
            </a:r>
            <a:endParaRPr lang="en-US" dirty="0"/>
          </a:p>
          <a:p>
            <a:pPr marL="514350" indent="-514350">
              <a:lnSpc>
                <a:spcPct val="90000"/>
              </a:lnSpc>
              <a:buFont typeface="+mj-lt"/>
              <a:buAutoNum type="arabicPeriod"/>
            </a:pPr>
            <a:r>
              <a:rPr lang="en-US" u="sng" dirty="0"/>
              <a:t>Intervention </a:t>
            </a:r>
            <a:r>
              <a:rPr lang="en-US" dirty="0"/>
              <a:t>is a time limited and brief</a:t>
            </a:r>
          </a:p>
          <a:p>
            <a:pPr marL="514350" indent="-514350">
              <a:lnSpc>
                <a:spcPct val="90000"/>
              </a:lnSpc>
              <a:buFont typeface="+mj-lt"/>
              <a:buAutoNum type="arabicPeriod"/>
            </a:pPr>
            <a:r>
              <a:rPr lang="en-US" dirty="0"/>
              <a:t>The </a:t>
            </a:r>
            <a:r>
              <a:rPr lang="en-US" u="sng" dirty="0"/>
              <a:t>practitioner </a:t>
            </a:r>
            <a:r>
              <a:rPr lang="en-US" dirty="0"/>
              <a:t>role is active</a:t>
            </a:r>
          </a:p>
          <a:p>
            <a:pPr>
              <a:lnSpc>
                <a:spcPct val="90000"/>
              </a:lnSpc>
            </a:pPr>
            <a:endParaRPr lang="en-US" dirty="0"/>
          </a:p>
        </p:txBody>
      </p:sp>
      <p:sp>
        <p:nvSpPr>
          <p:cNvPr id="6" name="Slide Number Placeholder 5"/>
          <p:cNvSpPr>
            <a:spLocks noGrp="1"/>
          </p:cNvSpPr>
          <p:nvPr>
            <p:ph type="sldNum" sz="quarter" idx="12"/>
          </p:nvPr>
        </p:nvSpPr>
        <p:spPr/>
        <p:txBody>
          <a:bodyPr/>
          <a:lstStyle/>
          <a:p>
            <a:fld id="{D92C3336-9CA1-4111-AF56-2B0B416CDA12}" type="slidenum">
              <a:rPr lang="en-US"/>
              <a:pPr/>
              <a:t>31</a:t>
            </a:fld>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558086" y="457201"/>
            <a:ext cx="10045542" cy="5668966"/>
          </a:xfrm>
        </p:spPr>
        <p:txBody>
          <a:bodyPr/>
          <a:lstStyle/>
          <a:p>
            <a:pPr marL="514350" indent="-514350">
              <a:lnSpc>
                <a:spcPct val="90000"/>
              </a:lnSpc>
              <a:buFont typeface="+mj-lt"/>
              <a:buAutoNum type="arabicPeriod" startAt="4"/>
            </a:pPr>
            <a:r>
              <a:rPr lang="en-US" u="sng" dirty="0"/>
              <a:t>Symptom </a:t>
            </a:r>
            <a:r>
              <a:rPr lang="en-US" dirty="0"/>
              <a:t>reduction is a primary goal</a:t>
            </a:r>
          </a:p>
          <a:p>
            <a:pPr marL="514350" indent="-514350">
              <a:lnSpc>
                <a:spcPct val="90000"/>
              </a:lnSpc>
              <a:buFont typeface="+mj-lt"/>
              <a:buAutoNum type="arabicPeriod" startAt="4"/>
            </a:pPr>
            <a:r>
              <a:rPr lang="en-US" u="sng" dirty="0"/>
              <a:t>Practical </a:t>
            </a:r>
            <a:r>
              <a:rPr lang="en-US" dirty="0"/>
              <a:t>information and </a:t>
            </a:r>
            <a:r>
              <a:rPr lang="en-US" u="sng" dirty="0"/>
              <a:t>tangible </a:t>
            </a:r>
            <a:r>
              <a:rPr lang="en-US" dirty="0"/>
              <a:t>support is provided</a:t>
            </a:r>
          </a:p>
          <a:p>
            <a:pPr marL="514350" indent="-514350">
              <a:lnSpc>
                <a:spcPct val="90000"/>
              </a:lnSpc>
              <a:buFont typeface="+mj-lt"/>
              <a:buAutoNum type="arabicPeriod" startAt="4"/>
            </a:pPr>
            <a:r>
              <a:rPr lang="en-US" u="sng" dirty="0"/>
              <a:t>Social </a:t>
            </a:r>
            <a:r>
              <a:rPr lang="en-US" dirty="0"/>
              <a:t>support is mobilized</a:t>
            </a:r>
          </a:p>
          <a:p>
            <a:pPr marL="514350" indent="-514350">
              <a:lnSpc>
                <a:spcPct val="90000"/>
              </a:lnSpc>
              <a:buFont typeface="+mj-lt"/>
              <a:buAutoNum type="arabicPeriod" startAt="4"/>
            </a:pPr>
            <a:r>
              <a:rPr lang="en-US" u="sng" dirty="0"/>
              <a:t>Expression </a:t>
            </a:r>
            <a:r>
              <a:rPr lang="en-US" dirty="0"/>
              <a:t>of feelings, symptoms and worries are encouraged</a:t>
            </a:r>
          </a:p>
          <a:p>
            <a:pPr marL="514350" indent="-514350">
              <a:lnSpc>
                <a:spcPct val="90000"/>
              </a:lnSpc>
              <a:buFont typeface="+mj-lt"/>
              <a:buAutoNum type="arabicPeriod" startAt="4"/>
            </a:pPr>
            <a:r>
              <a:rPr lang="en-US" dirty="0"/>
              <a:t>Effective </a:t>
            </a:r>
            <a:r>
              <a:rPr lang="en-US" u="sng" dirty="0"/>
              <a:t>coping </a:t>
            </a:r>
            <a:r>
              <a:rPr lang="en-US" dirty="0"/>
              <a:t>is supported to restore a sense of competency as early as </a:t>
            </a:r>
            <a:r>
              <a:rPr lang="en-US" dirty="0" smtClean="0"/>
              <a:t>possible</a:t>
            </a:r>
          </a:p>
          <a:p>
            <a:pPr marL="514350" indent="-514350">
              <a:lnSpc>
                <a:spcPct val="90000"/>
              </a:lnSpc>
              <a:buFont typeface="+mj-lt"/>
              <a:buAutoNum type="arabicPeriod" startAt="4"/>
            </a:pPr>
            <a:r>
              <a:rPr lang="en-US" u="sng" dirty="0" smtClean="0"/>
              <a:t>Cognitive </a:t>
            </a:r>
            <a:r>
              <a:rPr lang="en-US" dirty="0" smtClean="0"/>
              <a:t>issues about reality resting and confronting the experience are addressed </a:t>
            </a:r>
            <a:endParaRPr lang="en-US" dirty="0"/>
          </a:p>
          <a:p>
            <a:pPr>
              <a:lnSpc>
                <a:spcPct val="90000"/>
              </a:lnSpc>
            </a:pPr>
            <a:endParaRPr lang="en-US" dirty="0" smtClean="0"/>
          </a:p>
          <a:p>
            <a:pPr>
              <a:lnSpc>
                <a:spcPct val="90000"/>
              </a:lnSpc>
            </a:pPr>
            <a:endParaRPr lang="en-US" dirty="0"/>
          </a:p>
          <a:p>
            <a:pPr>
              <a:lnSpc>
                <a:spcPct val="90000"/>
              </a:lnSpc>
            </a:pPr>
            <a:endParaRPr lang="en-US" dirty="0"/>
          </a:p>
        </p:txBody>
      </p:sp>
      <p:sp>
        <p:nvSpPr>
          <p:cNvPr id="6" name="Slide Number Placeholder 5"/>
          <p:cNvSpPr>
            <a:spLocks noGrp="1"/>
          </p:cNvSpPr>
          <p:nvPr>
            <p:ph type="sldNum" sz="quarter" idx="12"/>
          </p:nvPr>
        </p:nvSpPr>
        <p:spPr/>
        <p:txBody>
          <a:bodyPr/>
          <a:lstStyle/>
          <a:p>
            <a:fld id="{93ABD2DD-B783-4F80-B28B-BDED3C8DDB6C}" type="slidenum">
              <a:rPr lang="en-US"/>
              <a:pPr/>
              <a:t>32</a:t>
            </a:fld>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r>
              <a:rPr lang="en-US" sz="4000"/>
              <a:t>Principal Applications of Crisis Theory in Social Work Practice </a:t>
            </a:r>
          </a:p>
        </p:txBody>
      </p:sp>
      <p:sp>
        <p:nvSpPr>
          <p:cNvPr id="52227" name="Rectangle 3"/>
          <p:cNvSpPr>
            <a:spLocks noGrp="1" noChangeArrowheads="1"/>
          </p:cNvSpPr>
          <p:nvPr>
            <p:ph idx="1"/>
          </p:nvPr>
        </p:nvSpPr>
        <p:spPr/>
        <p:txBody>
          <a:bodyPr>
            <a:normAutofit/>
          </a:bodyPr>
          <a:lstStyle/>
          <a:p>
            <a:pPr>
              <a:lnSpc>
                <a:spcPct val="90000"/>
              </a:lnSpc>
            </a:pPr>
            <a:r>
              <a:rPr lang="en-US" sz="2800" dirty="0" smtClean="0"/>
              <a:t>Currently </a:t>
            </a:r>
            <a:r>
              <a:rPr lang="en-US" sz="2800" dirty="0"/>
              <a:t>social worker in </a:t>
            </a:r>
            <a:endParaRPr lang="en-US" sz="2800" dirty="0" smtClean="0"/>
          </a:p>
          <a:p>
            <a:pPr marL="914400" lvl="1" indent="-457200">
              <a:lnSpc>
                <a:spcPct val="90000"/>
              </a:lnSpc>
              <a:buFont typeface="+mj-lt"/>
              <a:buAutoNum type="arabicPeriod"/>
            </a:pPr>
            <a:r>
              <a:rPr lang="en-US" sz="2400" dirty="0" smtClean="0"/>
              <a:t>Child </a:t>
            </a:r>
            <a:r>
              <a:rPr lang="en-US" sz="2400" dirty="0"/>
              <a:t>Welfare system, </a:t>
            </a:r>
            <a:endParaRPr lang="en-US" sz="2400" dirty="0" smtClean="0"/>
          </a:p>
          <a:p>
            <a:pPr marL="914400" lvl="1" indent="-457200">
              <a:lnSpc>
                <a:spcPct val="90000"/>
              </a:lnSpc>
              <a:buFont typeface="+mj-lt"/>
              <a:buAutoNum type="arabicPeriod"/>
            </a:pPr>
            <a:r>
              <a:rPr lang="en-US" sz="2400" dirty="0" smtClean="0"/>
              <a:t>schools</a:t>
            </a:r>
            <a:r>
              <a:rPr lang="en-US" sz="2400" dirty="0"/>
              <a:t>, </a:t>
            </a:r>
            <a:endParaRPr lang="en-US" sz="2400" dirty="0" smtClean="0"/>
          </a:p>
          <a:p>
            <a:pPr marL="914400" lvl="1" indent="-457200">
              <a:lnSpc>
                <a:spcPct val="90000"/>
              </a:lnSpc>
              <a:buFont typeface="+mj-lt"/>
              <a:buAutoNum type="arabicPeriod"/>
            </a:pPr>
            <a:r>
              <a:rPr lang="en-US" sz="2400" dirty="0" smtClean="0"/>
              <a:t>rape </a:t>
            </a:r>
            <a:r>
              <a:rPr lang="en-US" sz="2400" dirty="0"/>
              <a:t>treatment centre, </a:t>
            </a:r>
            <a:endParaRPr lang="en-US" sz="2400" dirty="0" smtClean="0"/>
          </a:p>
          <a:p>
            <a:pPr marL="914400" lvl="1" indent="-457200">
              <a:lnSpc>
                <a:spcPct val="90000"/>
              </a:lnSpc>
              <a:buFont typeface="+mj-lt"/>
              <a:buAutoNum type="arabicPeriod"/>
            </a:pPr>
            <a:r>
              <a:rPr lang="en-US" sz="2400" dirty="0" smtClean="0"/>
              <a:t>crisis </a:t>
            </a:r>
            <a:r>
              <a:rPr lang="en-US" sz="2400" dirty="0"/>
              <a:t>response teams, </a:t>
            </a:r>
            <a:endParaRPr lang="en-US" sz="2400" dirty="0" smtClean="0"/>
          </a:p>
          <a:p>
            <a:pPr marL="914400" lvl="1" indent="-457200">
              <a:lnSpc>
                <a:spcPct val="90000"/>
              </a:lnSpc>
              <a:buFont typeface="+mj-lt"/>
              <a:buAutoNum type="arabicPeriod"/>
            </a:pPr>
            <a:r>
              <a:rPr lang="en-US" sz="2400" dirty="0" smtClean="0"/>
              <a:t>community </a:t>
            </a:r>
            <a:r>
              <a:rPr lang="en-US" sz="2400" dirty="0"/>
              <a:t>mental health programs, </a:t>
            </a:r>
            <a:endParaRPr lang="en-US" sz="2400" dirty="0" smtClean="0"/>
          </a:p>
          <a:p>
            <a:pPr marL="914400" lvl="1" indent="-457200">
              <a:lnSpc>
                <a:spcPct val="90000"/>
              </a:lnSpc>
              <a:buFont typeface="+mj-lt"/>
              <a:buAutoNum type="arabicPeriod"/>
            </a:pPr>
            <a:r>
              <a:rPr lang="en-US" sz="2400" dirty="0" smtClean="0"/>
              <a:t>suicide </a:t>
            </a:r>
            <a:r>
              <a:rPr lang="en-US" sz="2400" dirty="0"/>
              <a:t>prevention centers, </a:t>
            </a:r>
            <a:endParaRPr lang="en-US" sz="2400" dirty="0" smtClean="0"/>
          </a:p>
          <a:p>
            <a:pPr marL="914400" lvl="1" indent="-457200">
              <a:lnSpc>
                <a:spcPct val="90000"/>
              </a:lnSpc>
              <a:buFont typeface="+mj-lt"/>
              <a:buAutoNum type="arabicPeriod"/>
            </a:pPr>
            <a:r>
              <a:rPr lang="en-US" sz="2400" dirty="0" smtClean="0"/>
              <a:t>family </a:t>
            </a:r>
            <a:r>
              <a:rPr lang="en-US" sz="2400" dirty="0"/>
              <a:t>services agencies and </a:t>
            </a:r>
            <a:endParaRPr lang="en-US" sz="2400" dirty="0" smtClean="0"/>
          </a:p>
          <a:p>
            <a:pPr marL="914400" lvl="1" indent="-457200">
              <a:lnSpc>
                <a:spcPct val="90000"/>
              </a:lnSpc>
              <a:buFont typeface="+mj-lt"/>
              <a:buAutoNum type="arabicPeriod"/>
            </a:pPr>
            <a:r>
              <a:rPr lang="en-US" sz="2400" dirty="0" smtClean="0"/>
              <a:t>medical </a:t>
            </a:r>
            <a:r>
              <a:rPr lang="en-US" sz="2400" dirty="0"/>
              <a:t>care programs </a:t>
            </a:r>
            <a:endParaRPr lang="en-US" sz="2400" dirty="0" smtClean="0"/>
          </a:p>
          <a:p>
            <a:pPr>
              <a:lnSpc>
                <a:spcPct val="90000"/>
              </a:lnSpc>
            </a:pPr>
            <a:r>
              <a:rPr lang="en-US" sz="2800" dirty="0" smtClean="0"/>
              <a:t>are </a:t>
            </a:r>
            <a:r>
              <a:rPr lang="en-US" sz="2800" dirty="0"/>
              <a:t>expending the use of crisis theory and crisis interventions.</a:t>
            </a:r>
          </a:p>
          <a:p>
            <a:pPr>
              <a:lnSpc>
                <a:spcPct val="90000"/>
              </a:lnSpc>
            </a:pPr>
            <a:endParaRPr lang="en-US" sz="2800" dirty="0"/>
          </a:p>
        </p:txBody>
      </p:sp>
      <p:sp>
        <p:nvSpPr>
          <p:cNvPr id="6" name="Slide Number Placeholder 5"/>
          <p:cNvSpPr>
            <a:spLocks noGrp="1"/>
          </p:cNvSpPr>
          <p:nvPr>
            <p:ph type="sldNum" sz="quarter" idx="12"/>
          </p:nvPr>
        </p:nvSpPr>
        <p:spPr/>
        <p:txBody>
          <a:bodyPr/>
          <a:lstStyle/>
          <a:p>
            <a:fld id="{B7133B0C-2202-463F-8FA8-64AD5C7B3F55}" type="slidenum">
              <a:rPr lang="en-US"/>
              <a:pPr/>
              <a:t>33</a:t>
            </a:fld>
            <a:endParaRPr lang="en-U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0" y="533400"/>
            <a:ext cx="11161713" cy="5181600"/>
          </a:xfrm>
        </p:spPr>
        <p:txBody>
          <a:bodyPr/>
          <a:lstStyle/>
          <a:p>
            <a:r>
              <a:rPr lang="en-US" sz="17200"/>
              <a:t>THANKS</a:t>
            </a:r>
            <a:r>
              <a:rPr lang="en-US" sz="4000"/>
              <a:t> </a:t>
            </a:r>
          </a:p>
        </p:txBody>
      </p:sp>
      <p:sp>
        <p:nvSpPr>
          <p:cNvPr id="5" name="Slide Number Placeholder 5"/>
          <p:cNvSpPr>
            <a:spLocks noGrp="1"/>
          </p:cNvSpPr>
          <p:nvPr>
            <p:ph type="sldNum" sz="quarter" idx="12"/>
          </p:nvPr>
        </p:nvSpPr>
        <p:spPr/>
        <p:txBody>
          <a:bodyPr/>
          <a:lstStyle/>
          <a:p>
            <a:fld id="{55E4DE3E-A585-47C0-BA9E-40FDD08350C8}" type="slidenum">
              <a:rPr lang="en-US"/>
              <a:pPr/>
              <a:t>34</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a:xfrm>
            <a:off x="1161257" y="838200"/>
            <a:ext cx="9296400" cy="4191000"/>
          </a:xfrm>
        </p:spPr>
        <p:txBody>
          <a:bodyPr>
            <a:normAutofit/>
          </a:bodyPr>
          <a:lstStyle/>
          <a:p>
            <a:r>
              <a:rPr lang="en-US" sz="2800" dirty="0" smtClean="0"/>
              <a:t>A </a:t>
            </a:r>
            <a:r>
              <a:rPr lang="en-US" sz="2800" dirty="0"/>
              <a:t>Crisis is An acute emotional upset in an individual’s usual steady state, accompanied by a perceived breakdown in his or her usual coping </a:t>
            </a:r>
            <a:r>
              <a:rPr lang="en-US" sz="2800" dirty="0" smtClean="0"/>
              <a:t>abilities. It </a:t>
            </a:r>
            <a:r>
              <a:rPr lang="en-US" sz="2800" dirty="0"/>
              <a:t>is manifested by physical, psychological, cognitive and relational distress &amp; symptoms.</a:t>
            </a:r>
          </a:p>
          <a:p>
            <a:pPr eaLnBrk="1" hangingPunct="1">
              <a:buClr>
                <a:schemeClr val="tx1"/>
              </a:buClr>
              <a:buFont typeface="Wingdings" pitchFamily="2" charset="2"/>
              <a:buChar char="v"/>
            </a:pPr>
            <a:endParaRPr lang="en-US" sz="2800" dirty="0"/>
          </a:p>
          <a:p>
            <a:pPr>
              <a:buClr>
                <a:schemeClr val="tx1"/>
              </a:buClr>
            </a:pPr>
            <a:r>
              <a:rPr lang="en-US" sz="2800" dirty="0"/>
              <a:t>It can be experienced by an individual independent of others, or by groups of individual within families, organizations, and communities.</a:t>
            </a:r>
          </a:p>
          <a:p>
            <a:pPr eaLnBrk="1" hangingPunct="1">
              <a:buClr>
                <a:schemeClr val="tx1"/>
              </a:buClr>
              <a:buFontTx/>
              <a:buNone/>
            </a:pPr>
            <a:r>
              <a:rPr lang="en-US" sz="2800" dirty="0"/>
              <a:t>	</a:t>
            </a:r>
          </a:p>
          <a:p>
            <a:pPr>
              <a:buFontTx/>
              <a:buNone/>
            </a:pPr>
            <a:endParaRPr lang="en-US" sz="2400" dirty="0"/>
          </a:p>
          <a:p>
            <a:endParaRPr lang="en-US" sz="2800" dirty="0"/>
          </a:p>
        </p:txBody>
      </p:sp>
      <p:pic>
        <p:nvPicPr>
          <p:cNvPr id="11268" name="Picture 4"/>
          <p:cNvPicPr>
            <a:picLocks noGrp="1" noChangeAspect="1" noChangeArrowheads="1"/>
          </p:cNvPicPr>
          <p:nvPr>
            <p:ph sz="quarter" idx="2"/>
          </p:nvPr>
        </p:nvPicPr>
        <p:blipFill>
          <a:blip r:embed="rId2"/>
          <a:srcRect/>
          <a:stretch>
            <a:fillRect/>
          </a:stretch>
        </p:blipFill>
        <p:spPr>
          <a:xfrm>
            <a:off x="5952913" y="5257800"/>
            <a:ext cx="2108324" cy="1295400"/>
          </a:xfrm>
          <a:noFill/>
          <a:ln/>
        </p:spPr>
      </p:pic>
      <p:pic>
        <p:nvPicPr>
          <p:cNvPr id="11271" name="Picture 7"/>
          <p:cNvPicPr>
            <a:picLocks noGrp="1" noChangeAspect="1" noChangeArrowheads="1"/>
          </p:cNvPicPr>
          <p:nvPr>
            <p:ph sz="quarter" idx="3"/>
          </p:nvPr>
        </p:nvPicPr>
        <p:blipFill>
          <a:blip r:embed="rId3"/>
          <a:srcRect/>
          <a:stretch>
            <a:fillRect/>
          </a:stretch>
        </p:blipFill>
        <p:spPr>
          <a:xfrm>
            <a:off x="2976457" y="5257800"/>
            <a:ext cx="2139328" cy="1314450"/>
          </a:xfrm>
          <a:noFill/>
          <a:ln/>
        </p:spPr>
      </p:pic>
      <p:sp>
        <p:nvSpPr>
          <p:cNvPr id="9" name="Slide Number Placeholder 7"/>
          <p:cNvSpPr>
            <a:spLocks noGrp="1"/>
          </p:cNvSpPr>
          <p:nvPr>
            <p:ph type="sldNum" sz="quarter" idx="12"/>
          </p:nvPr>
        </p:nvSpPr>
        <p:spPr/>
        <p:txBody>
          <a:bodyPr/>
          <a:lstStyle/>
          <a:p>
            <a:fld id="{7A90C222-4CDF-403F-B09E-C002E0B646B5}" type="slidenum">
              <a:rPr lang="en-US"/>
              <a:pPr/>
              <a:t>4</a:t>
            </a:fld>
            <a:endParaRPr lang="en-US"/>
          </a:p>
        </p:txBody>
      </p:sp>
      <p:pic>
        <p:nvPicPr>
          <p:cNvPr id="11274" name="Picture 10"/>
          <p:cNvPicPr>
            <a:picLocks noChangeAspect="1" noChangeArrowheads="1"/>
          </p:cNvPicPr>
          <p:nvPr/>
        </p:nvPicPr>
        <p:blipFill>
          <a:blip r:embed="rId4"/>
          <a:srcRect/>
          <a:stretch>
            <a:fillRect/>
          </a:stretch>
        </p:blipFill>
        <p:spPr bwMode="auto">
          <a:xfrm>
            <a:off x="372057" y="5334000"/>
            <a:ext cx="2046314" cy="1257300"/>
          </a:xfrm>
          <a:prstGeom prst="rect">
            <a:avLst/>
          </a:prstGeom>
          <a:noFill/>
          <a:ln w="12700" cap="sq">
            <a:noFill/>
            <a:miter lim="800000"/>
            <a:headEnd/>
            <a:tailEnd/>
          </a:ln>
          <a:effectLst/>
        </p:spPr>
      </p:pic>
      <p:pic>
        <p:nvPicPr>
          <p:cNvPr id="11275" name="Picture 11"/>
          <p:cNvPicPr>
            <a:picLocks noChangeAspect="1" noChangeArrowheads="1"/>
          </p:cNvPicPr>
          <p:nvPr/>
        </p:nvPicPr>
        <p:blipFill>
          <a:blip r:embed="rId5"/>
          <a:srcRect/>
          <a:stretch>
            <a:fillRect/>
          </a:stretch>
        </p:blipFill>
        <p:spPr bwMode="auto">
          <a:xfrm>
            <a:off x="8557313" y="5257801"/>
            <a:ext cx="1953300" cy="1330325"/>
          </a:xfrm>
          <a:prstGeom prst="rect">
            <a:avLst/>
          </a:prstGeom>
          <a:noFill/>
          <a:ln w="12700" cap="sq">
            <a:noFill/>
            <a:miter lim="800000"/>
            <a:headEnd/>
            <a:tailEnd/>
          </a:ln>
          <a:effectLst/>
        </p:spPr>
      </p:pic>
      <p:sp>
        <p:nvSpPr>
          <p:cNvPr id="10" name="Rectangle 9"/>
          <p:cNvSpPr/>
          <p:nvPr/>
        </p:nvSpPr>
        <p:spPr>
          <a:xfrm>
            <a:off x="399256" y="4648200"/>
            <a:ext cx="1822165" cy="609398"/>
          </a:xfrm>
          <a:prstGeom prst="rect">
            <a:avLst/>
          </a:prstGeom>
        </p:spPr>
        <p:txBody>
          <a:bodyPr wrap="none">
            <a:spAutoFit/>
          </a:bodyPr>
          <a:lstStyle/>
          <a:p>
            <a:r>
              <a:rPr lang="en-US" dirty="0" smtClean="0"/>
              <a:t>organization</a:t>
            </a:r>
            <a:endParaRPr lang="en-US" dirty="0"/>
          </a:p>
        </p:txBody>
      </p:sp>
      <p:sp>
        <p:nvSpPr>
          <p:cNvPr id="12" name="Rectangle 11"/>
          <p:cNvSpPr/>
          <p:nvPr/>
        </p:nvSpPr>
        <p:spPr>
          <a:xfrm>
            <a:off x="5961856" y="4648200"/>
            <a:ext cx="1093569" cy="552267"/>
          </a:xfrm>
          <a:prstGeom prst="rect">
            <a:avLst/>
          </a:prstGeom>
        </p:spPr>
        <p:txBody>
          <a:bodyPr wrap="none">
            <a:spAutoFit/>
          </a:bodyPr>
          <a:lstStyle/>
          <a:p>
            <a:r>
              <a:rPr lang="en-US" dirty="0" smtClean="0"/>
              <a:t>family</a:t>
            </a:r>
            <a:endParaRPr lang="en-US" dirty="0"/>
          </a:p>
        </p:txBody>
      </p:sp>
      <p:sp>
        <p:nvSpPr>
          <p:cNvPr id="13" name="Rectangle 12"/>
          <p:cNvSpPr/>
          <p:nvPr/>
        </p:nvSpPr>
        <p:spPr>
          <a:xfrm>
            <a:off x="9009856" y="4572000"/>
            <a:ext cx="1537600" cy="609398"/>
          </a:xfrm>
          <a:prstGeom prst="rect">
            <a:avLst/>
          </a:prstGeom>
        </p:spPr>
        <p:txBody>
          <a:bodyPr wrap="none">
            <a:spAutoFit/>
          </a:bodyPr>
          <a:lstStyle/>
          <a:p>
            <a:r>
              <a:rPr lang="en-US" dirty="0" smtClean="0"/>
              <a:t>individual</a:t>
            </a:r>
            <a:endParaRPr lang="en-US" dirty="0"/>
          </a:p>
        </p:txBody>
      </p:sp>
      <p:sp>
        <p:nvSpPr>
          <p:cNvPr id="14" name="Rectangle 13"/>
          <p:cNvSpPr/>
          <p:nvPr/>
        </p:nvSpPr>
        <p:spPr>
          <a:xfrm>
            <a:off x="3218656" y="4648200"/>
            <a:ext cx="1760418" cy="552267"/>
          </a:xfrm>
          <a:prstGeom prst="rect">
            <a:avLst/>
          </a:prstGeom>
        </p:spPr>
        <p:txBody>
          <a:bodyPr wrap="none">
            <a:spAutoFit/>
          </a:bodyPr>
          <a:lstStyle/>
          <a:p>
            <a:r>
              <a:rPr lang="en-US" dirty="0" smtClean="0"/>
              <a:t>Community</a:t>
            </a:r>
            <a:endParaRPr lang="en-US" dirty="0"/>
          </a:p>
        </p:txBody>
      </p:sp>
      <p:sp>
        <p:nvSpPr>
          <p:cNvPr id="15" name="Rectangle 14"/>
          <p:cNvSpPr/>
          <p:nvPr/>
        </p:nvSpPr>
        <p:spPr>
          <a:xfrm>
            <a:off x="399256" y="152400"/>
            <a:ext cx="2672526" cy="705578"/>
          </a:xfrm>
          <a:prstGeom prst="rect">
            <a:avLst/>
          </a:prstGeom>
        </p:spPr>
        <p:txBody>
          <a:bodyPr wrap="none">
            <a:spAutoFit/>
          </a:bodyPr>
          <a:lstStyle/>
          <a:p>
            <a:pPr>
              <a:buFontTx/>
              <a:buNone/>
            </a:pPr>
            <a:r>
              <a:rPr lang="en-US" sz="3200" b="1" dirty="0" smtClean="0"/>
              <a:t>DEFINITION</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372057" y="762000"/>
            <a:ext cx="10231570" cy="5334000"/>
          </a:xfrm>
        </p:spPr>
        <p:txBody>
          <a:bodyPr/>
          <a:lstStyle/>
          <a:p>
            <a:pPr>
              <a:buFontTx/>
              <a:buNone/>
            </a:pPr>
            <a:endParaRPr lang="en-US" sz="2800" b="1" i="1">
              <a:solidFill>
                <a:srgbClr val="000000"/>
              </a:solidFill>
              <a:latin typeface="Franklin Gothic Book" pitchFamily="34" charset="0"/>
            </a:endParaRPr>
          </a:p>
          <a:p>
            <a:pPr lvl="1" algn="just"/>
            <a:r>
              <a:rPr lang="en-US" b="1">
                <a:cs typeface="Times New Roman" pitchFamily="18" charset="0"/>
              </a:rPr>
              <a:t>“…an acute emotional upset arising from situation, development, or socio-cultural sources and resulting in a temporary inability to cope by means of one’s usual problem-solving devices…”</a:t>
            </a:r>
          </a:p>
          <a:p>
            <a:pPr lvl="1" algn="just"/>
            <a:r>
              <a:rPr lang="en-US" b="1">
                <a:cs typeface="Times New Roman" pitchFamily="18" charset="0"/>
              </a:rPr>
              <a:t> “…crisis is a perception or experiencing of an event or situation as an intolerable difficulty that exceeds the person’s current resources and coping mechanisms.”</a:t>
            </a:r>
          </a:p>
          <a:p>
            <a:pPr>
              <a:buFontTx/>
              <a:buNone/>
            </a:pPr>
            <a:endParaRPr lang="en-US" sz="2800" b="1" i="1"/>
          </a:p>
          <a:p>
            <a:endParaRPr lang="en-US" b="1"/>
          </a:p>
        </p:txBody>
      </p:sp>
      <p:sp>
        <p:nvSpPr>
          <p:cNvPr id="5" name="Slide Number Placeholder 5"/>
          <p:cNvSpPr>
            <a:spLocks noGrp="1"/>
          </p:cNvSpPr>
          <p:nvPr>
            <p:ph type="sldNum" sz="quarter" idx="12"/>
          </p:nvPr>
        </p:nvSpPr>
        <p:spPr/>
        <p:txBody>
          <a:bodyPr/>
          <a:lstStyle/>
          <a:p>
            <a:fld id="{27E64581-5B79-4E57-9C1B-A81AFC84C883}" type="slidenum">
              <a:rPr lang="en-US"/>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b="1" i="1"/>
              <a:t>Generally Accepted Definition</a:t>
            </a:r>
          </a:p>
        </p:txBody>
      </p:sp>
      <p:sp>
        <p:nvSpPr>
          <p:cNvPr id="12291" name="Rectangle 3"/>
          <p:cNvSpPr>
            <a:spLocks noGrp="1" noChangeArrowheads="1"/>
          </p:cNvSpPr>
          <p:nvPr>
            <p:ph idx="1"/>
          </p:nvPr>
        </p:nvSpPr>
        <p:spPr/>
        <p:txBody>
          <a:bodyPr/>
          <a:lstStyle/>
          <a:p>
            <a:pPr>
              <a:buFontTx/>
              <a:buNone/>
            </a:pPr>
            <a:endParaRPr lang="en-US" sz="2800" i="1" dirty="0"/>
          </a:p>
          <a:p>
            <a:r>
              <a:rPr lang="en-US" sz="2800" dirty="0"/>
              <a:t>A temporary state of upset </a:t>
            </a:r>
            <a:r>
              <a:rPr lang="en-US" sz="2800" dirty="0" smtClean="0"/>
              <a:t>and disorganization</a:t>
            </a:r>
            <a:r>
              <a:rPr lang="en-US" sz="2800" dirty="0"/>
              <a:t>, </a:t>
            </a:r>
          </a:p>
          <a:p>
            <a:r>
              <a:rPr lang="en-US" sz="2800" dirty="0"/>
              <a:t>inability to cope with a </a:t>
            </a:r>
            <a:r>
              <a:rPr lang="en-US" sz="2800" dirty="0" smtClean="0"/>
              <a:t>particular situation </a:t>
            </a:r>
            <a:r>
              <a:rPr lang="en-US" sz="2800" dirty="0"/>
              <a:t>using customary </a:t>
            </a:r>
            <a:r>
              <a:rPr lang="en-US" sz="2800" dirty="0" smtClean="0"/>
              <a:t>methods of </a:t>
            </a:r>
            <a:r>
              <a:rPr lang="en-US" sz="2800" dirty="0"/>
              <a:t>problem solving, </a:t>
            </a:r>
            <a:endParaRPr lang="en-US" sz="2800" dirty="0" smtClean="0"/>
          </a:p>
          <a:p>
            <a:r>
              <a:rPr lang="en-US" sz="2800" dirty="0" smtClean="0"/>
              <a:t>potential </a:t>
            </a:r>
            <a:r>
              <a:rPr lang="en-US" sz="2800" dirty="0"/>
              <a:t>for a radically positive </a:t>
            </a:r>
            <a:r>
              <a:rPr lang="en-US" sz="2800" dirty="0" smtClean="0"/>
              <a:t>or negative </a:t>
            </a:r>
            <a:r>
              <a:rPr lang="en-US" sz="2800" dirty="0"/>
              <a:t>outcome. </a:t>
            </a:r>
          </a:p>
        </p:txBody>
      </p:sp>
      <p:sp>
        <p:nvSpPr>
          <p:cNvPr id="6" name="Slide Number Placeholder 5"/>
          <p:cNvSpPr>
            <a:spLocks noGrp="1"/>
          </p:cNvSpPr>
          <p:nvPr>
            <p:ph type="sldNum" sz="quarter" idx="12"/>
          </p:nvPr>
        </p:nvSpPr>
        <p:spPr/>
        <p:txBody>
          <a:bodyPr/>
          <a:lstStyle/>
          <a:p>
            <a:fld id="{80E9BCD3-E93B-4BFB-84EF-55E3AAB2C2F3}" type="slidenum">
              <a:rPr lang="en-US"/>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Picture 3"/>
          <p:cNvPicPr>
            <a:picLocks noGrp="1" noChangeAspect="1" noChangeArrowheads="1"/>
          </p:cNvPicPr>
          <p:nvPr>
            <p:ph idx="1"/>
          </p:nvPr>
        </p:nvPicPr>
        <p:blipFill>
          <a:blip r:embed="rId2"/>
          <a:srcRect/>
          <a:stretch>
            <a:fillRect/>
          </a:stretch>
        </p:blipFill>
        <p:spPr>
          <a:xfrm>
            <a:off x="0" y="0"/>
            <a:ext cx="11161713" cy="6858000"/>
          </a:xfrm>
        </p:spPr>
      </p:pic>
      <p:sp>
        <p:nvSpPr>
          <p:cNvPr id="5" name="Slide Number Placeholder 5"/>
          <p:cNvSpPr>
            <a:spLocks noGrp="1"/>
          </p:cNvSpPr>
          <p:nvPr>
            <p:ph type="sldNum" sz="quarter" idx="12"/>
          </p:nvPr>
        </p:nvSpPr>
        <p:spPr/>
        <p:txBody>
          <a:bodyPr/>
          <a:lstStyle/>
          <a:p>
            <a:fld id="{9AE64882-6E05-4D05-A09A-84E82274BF95}" type="slidenum">
              <a:rPr lang="en-US"/>
              <a:pPr/>
              <a:t>7</a:t>
            </a:fld>
            <a:endParaRPr lang="en-US"/>
          </a:p>
        </p:txBody>
      </p:sp>
      <p:sp>
        <p:nvSpPr>
          <p:cNvPr id="6" name="Rectangle 5"/>
          <p:cNvSpPr/>
          <p:nvPr/>
        </p:nvSpPr>
        <p:spPr>
          <a:xfrm>
            <a:off x="170656" y="914400"/>
            <a:ext cx="6705600" cy="954107"/>
          </a:xfrm>
          <a:prstGeom prst="rect">
            <a:avLst/>
          </a:prstGeom>
        </p:spPr>
        <p:txBody>
          <a:bodyPr wrap="square">
            <a:spAutoFit/>
          </a:bodyPr>
          <a:lstStyle/>
          <a:p>
            <a:pPr>
              <a:lnSpc>
                <a:spcPct val="100000"/>
              </a:lnSpc>
            </a:pPr>
            <a:r>
              <a:rPr lang="en-US" sz="1600" b="1" dirty="0"/>
              <a:t>strain felt by somebody: </a:t>
            </a:r>
            <a:endParaRPr lang="en-US" sz="1600" b="1" dirty="0" smtClean="0"/>
          </a:p>
          <a:p>
            <a:pPr>
              <a:lnSpc>
                <a:spcPct val="100000"/>
              </a:lnSpc>
            </a:pPr>
            <a:r>
              <a:rPr lang="en-US" sz="1600" dirty="0" smtClean="0"/>
              <a:t>mental</a:t>
            </a:r>
            <a:r>
              <a:rPr lang="en-US" sz="1600" dirty="0"/>
              <a:t>, emotional, or physical strain caused, e.g. by anxiety or overwork. It may cause such symptoms as raised blood pressure or depression.</a:t>
            </a:r>
          </a:p>
        </p:txBody>
      </p:sp>
      <p:sp>
        <p:nvSpPr>
          <p:cNvPr id="7" name="Rectangle 6"/>
          <p:cNvSpPr/>
          <p:nvPr/>
        </p:nvSpPr>
        <p:spPr>
          <a:xfrm>
            <a:off x="2609056" y="5715000"/>
            <a:ext cx="17526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257256" y="5105400"/>
            <a:ext cx="2895600" cy="990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038056" y="5410200"/>
            <a:ext cx="1981200" cy="76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Picture 4"/>
          <p:cNvPicPr>
            <a:picLocks noGrp="1" noChangeAspect="1" noChangeArrowheads="1"/>
          </p:cNvPicPr>
          <p:nvPr>
            <p:ph/>
          </p:nvPr>
        </p:nvPicPr>
        <p:blipFill>
          <a:blip r:embed="rId2"/>
          <a:stretch>
            <a:fillRect/>
          </a:stretch>
        </p:blipFill>
        <p:spPr>
          <a:xfrm>
            <a:off x="2360640" y="2548038"/>
            <a:ext cx="6440434" cy="1609524"/>
          </a:xfrm>
          <a:noFill/>
          <a:ln/>
        </p:spPr>
      </p:pic>
      <p:sp>
        <p:nvSpPr>
          <p:cNvPr id="6" name="Slide Number Placeholder 4"/>
          <p:cNvSpPr>
            <a:spLocks noGrp="1"/>
          </p:cNvSpPr>
          <p:nvPr>
            <p:ph type="sldNum" sz="quarter" idx="12"/>
          </p:nvPr>
        </p:nvSpPr>
        <p:spPr/>
        <p:txBody>
          <a:bodyPr/>
          <a:lstStyle/>
          <a:p>
            <a:fld id="{F79CE0FE-0FF0-49F7-B4E9-EC529EB30FA1}" type="slidenum">
              <a:rPr lang="en-US"/>
              <a:pPr/>
              <a:t>8</a:t>
            </a:fld>
            <a:endParaRPr lang="en-US"/>
          </a:p>
        </p:txBody>
      </p:sp>
      <p:pic>
        <p:nvPicPr>
          <p:cNvPr id="15363" name="Picture 3"/>
          <p:cNvPicPr>
            <a:picLocks noGrp="1" noChangeAspect="1" noChangeArrowheads="1"/>
          </p:cNvPicPr>
          <p:nvPr>
            <p:ph type="body" idx="4294967295"/>
          </p:nvPr>
        </p:nvPicPr>
        <p:blipFill>
          <a:blip r:embed="rId3"/>
          <a:srcRect/>
          <a:stretch>
            <a:fillRect/>
          </a:stretch>
        </p:blipFill>
        <p:spPr>
          <a:xfrm>
            <a:off x="932656" y="457200"/>
            <a:ext cx="8991600" cy="4419600"/>
          </a:xfrm>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389856" y="685800"/>
            <a:ext cx="7069085" cy="1295400"/>
          </a:xfrm>
          <a:prstGeom prst="ellipseRibbon2">
            <a:avLst>
              <a:gd name="adj1" fmla="val 49977"/>
              <a:gd name="adj2" fmla="val 73880"/>
              <a:gd name="adj3" fmla="val 10882"/>
            </a:avLst>
          </a:prstGeom>
        </p:spPr>
        <p:style>
          <a:lnRef idx="2">
            <a:schemeClr val="dk1"/>
          </a:lnRef>
          <a:fillRef idx="1">
            <a:schemeClr val="lt1"/>
          </a:fillRef>
          <a:effectRef idx="0">
            <a:schemeClr val="dk1"/>
          </a:effectRef>
          <a:fontRef idx="minor">
            <a:schemeClr val="dk1"/>
          </a:fontRef>
        </p:style>
        <p:txBody>
          <a:bodyPr>
            <a:normAutofit fontScale="90000"/>
          </a:bodyPr>
          <a:lstStyle/>
          <a:p>
            <a:r>
              <a:rPr lang="en-US" sz="4000" b="1" dirty="0">
                <a:solidFill>
                  <a:srgbClr val="FF0000"/>
                </a:solidFill>
              </a:rPr>
              <a:t>What’s happen in crisis</a:t>
            </a:r>
          </a:p>
        </p:txBody>
      </p:sp>
      <p:sp>
        <p:nvSpPr>
          <p:cNvPr id="17411" name="Rectangle 3"/>
          <p:cNvSpPr>
            <a:spLocks noGrp="1" noChangeArrowheads="1"/>
          </p:cNvSpPr>
          <p:nvPr>
            <p:ph idx="1"/>
          </p:nvPr>
        </p:nvSpPr>
        <p:spPr>
          <a:xfrm>
            <a:off x="279043" y="1981200"/>
            <a:ext cx="10882670" cy="4419600"/>
          </a:xfrm>
        </p:spPr>
        <p:txBody>
          <a:bodyPr/>
          <a:lstStyle/>
          <a:p>
            <a:r>
              <a:rPr lang="en-US" dirty="0"/>
              <a:t>A person is confronted with an overwhelming threat &amp; cannot cope. </a:t>
            </a:r>
          </a:p>
          <a:p>
            <a:r>
              <a:rPr lang="en-US" dirty="0"/>
              <a:t>This creates a crisis – which can last 4-6 weeks. </a:t>
            </a:r>
          </a:p>
          <a:p>
            <a:r>
              <a:rPr lang="en-US" dirty="0"/>
              <a:t>The person will either adapt at this point &amp; develop new coping skills OR decompensate (not adapt) to a lower level of functioning.</a:t>
            </a:r>
          </a:p>
          <a:p>
            <a:endParaRPr lang="en-US" dirty="0"/>
          </a:p>
        </p:txBody>
      </p:sp>
      <p:sp>
        <p:nvSpPr>
          <p:cNvPr id="6" name="Slide Number Placeholder 5"/>
          <p:cNvSpPr>
            <a:spLocks noGrp="1"/>
          </p:cNvSpPr>
          <p:nvPr>
            <p:ph type="sldNum" sz="quarter" idx="12"/>
          </p:nvPr>
        </p:nvSpPr>
        <p:spPr/>
        <p:txBody>
          <a:bodyPr/>
          <a:lstStyle/>
          <a:p>
            <a:fld id="{0251136D-9F40-4A0F-B3CF-E12F197EE002}" type="slidenum">
              <a:rPr lang="en-US"/>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2276</TotalTime>
  <Words>1837</Words>
  <Application>Microsoft PowerPoint</Application>
  <PresentationFormat>Custom</PresentationFormat>
  <Paragraphs>225</Paragraphs>
  <Slides>34</Slides>
  <Notes>3</Notes>
  <HiddenSlides>5</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CRISIS THEORY and  SOCIAL WORK PRACTICE                by Muhammad Ghaffar                               MPhil /PhD                                 Deptt: of Social Work,                              University of Peshawar </vt:lpstr>
      <vt:lpstr>Slide 2</vt:lpstr>
      <vt:lpstr>Slide 3</vt:lpstr>
      <vt:lpstr>Slide 4</vt:lpstr>
      <vt:lpstr>Slide 5</vt:lpstr>
      <vt:lpstr>Generally Accepted Definition</vt:lpstr>
      <vt:lpstr>Slide 7</vt:lpstr>
      <vt:lpstr>Slide 8</vt:lpstr>
      <vt:lpstr>What’s happen in crisis</vt:lpstr>
      <vt:lpstr>Slide 10</vt:lpstr>
      <vt:lpstr>Slide 11</vt:lpstr>
      <vt:lpstr>Risk and protective Factors</vt:lpstr>
      <vt:lpstr>Origin of the theory </vt:lpstr>
      <vt:lpstr>Tyhurst (1958)</vt:lpstr>
      <vt:lpstr>Gerald caplan</vt:lpstr>
      <vt:lpstr>Reubin Hill (1949)</vt:lpstr>
      <vt:lpstr>Selye, 1956, (concept of stress and illness)</vt:lpstr>
      <vt:lpstr>BASIC ASSUMPTIONS</vt:lpstr>
      <vt:lpstr>Slide 19</vt:lpstr>
      <vt:lpstr>Phases of crisis development </vt:lpstr>
      <vt:lpstr>Types of crisis </vt:lpstr>
      <vt:lpstr>1. Existential crises </vt:lpstr>
      <vt:lpstr>2. Situational Crisis</vt:lpstr>
      <vt:lpstr>3. Developmental or maturational  crisis</vt:lpstr>
      <vt:lpstr>Cont…</vt:lpstr>
      <vt:lpstr>4. Environmental crisis</vt:lpstr>
      <vt:lpstr>CRISIS INTERVENTION</vt:lpstr>
      <vt:lpstr>PHASES OF CRISIS INTERVENTION</vt:lpstr>
      <vt:lpstr>Phases of Crisis Intervention</vt:lpstr>
      <vt:lpstr>Phases of Crisis Intervention</vt:lpstr>
      <vt:lpstr>Principals of Crisis Intervention</vt:lpstr>
      <vt:lpstr>Slide 32</vt:lpstr>
      <vt:lpstr>Principal Applications of Crisis Theory in Social Work Practice </vt:lpstr>
      <vt:lpstr>THANKS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Jhjhjhj </dc:title>
  <dc:creator>gh</dc:creator>
  <cp:lastModifiedBy>Imran</cp:lastModifiedBy>
  <cp:revision>71</cp:revision>
  <dcterms:created xsi:type="dcterms:W3CDTF">2009-06-01T09:53:32Z</dcterms:created>
  <dcterms:modified xsi:type="dcterms:W3CDTF">2020-12-03T07:38:51Z</dcterms:modified>
</cp:coreProperties>
</file>